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4.xml" ContentType="application/vnd.openxmlformats-officedocument.presentationml.tags+xml"/>
  <Override PartName="/ppt/notesSlides/notesSlide24.xml" ContentType="application/vnd.openxmlformats-officedocument.presentationml.notesSlide+xml"/>
  <Override PartName="/ppt/tags/tag15.xml" ContentType="application/vnd.openxmlformats-officedocument.presentationml.tags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4"/>
  </p:notesMasterIdLst>
  <p:handoutMasterIdLst>
    <p:handoutMasterId r:id="rId125"/>
  </p:handoutMasterIdLst>
  <p:sldIdLst>
    <p:sldId id="2901" r:id="rId2"/>
    <p:sldId id="1149" r:id="rId3"/>
    <p:sldId id="2610" r:id="rId4"/>
    <p:sldId id="2169" r:id="rId5"/>
    <p:sldId id="2525" r:id="rId6"/>
    <p:sldId id="1671" r:id="rId7"/>
    <p:sldId id="2371" r:id="rId8"/>
    <p:sldId id="681" r:id="rId9"/>
    <p:sldId id="1158" r:id="rId10"/>
    <p:sldId id="2526" r:id="rId11"/>
    <p:sldId id="2527" r:id="rId12"/>
    <p:sldId id="760" r:id="rId13"/>
    <p:sldId id="2528" r:id="rId14"/>
    <p:sldId id="480" r:id="rId15"/>
    <p:sldId id="1682" r:id="rId16"/>
    <p:sldId id="2453" r:id="rId17"/>
    <p:sldId id="2358" r:id="rId18"/>
    <p:sldId id="275" r:id="rId19"/>
    <p:sldId id="2458" r:id="rId20"/>
    <p:sldId id="2461" r:id="rId21"/>
    <p:sldId id="2752" r:id="rId22"/>
    <p:sldId id="282" r:id="rId23"/>
    <p:sldId id="2581" r:id="rId24"/>
    <p:sldId id="2557" r:id="rId25"/>
    <p:sldId id="2484" r:id="rId26"/>
    <p:sldId id="2530" r:id="rId27"/>
    <p:sldId id="2393" r:id="rId28"/>
    <p:sldId id="437" r:id="rId29"/>
    <p:sldId id="1296" r:id="rId30"/>
    <p:sldId id="2585" r:id="rId31"/>
    <p:sldId id="2413" r:id="rId32"/>
    <p:sldId id="684" r:id="rId33"/>
    <p:sldId id="2534" r:id="rId34"/>
    <p:sldId id="725" r:id="rId35"/>
    <p:sldId id="2156" r:id="rId36"/>
    <p:sldId id="612" r:id="rId37"/>
    <p:sldId id="2416" r:id="rId38"/>
    <p:sldId id="2417" r:id="rId39"/>
    <p:sldId id="2536" r:id="rId40"/>
    <p:sldId id="486" r:id="rId41"/>
    <p:sldId id="448" r:id="rId42"/>
    <p:sldId id="449" r:id="rId43"/>
    <p:sldId id="2583" r:id="rId44"/>
    <p:sldId id="2584" r:id="rId45"/>
    <p:sldId id="691" r:id="rId46"/>
    <p:sldId id="2538" r:id="rId47"/>
    <p:sldId id="1670" r:id="rId48"/>
    <p:sldId id="2603" r:id="rId49"/>
    <p:sldId id="2343" r:id="rId50"/>
    <p:sldId id="2344" r:id="rId51"/>
    <p:sldId id="544" r:id="rId52"/>
    <p:sldId id="2425" r:id="rId53"/>
    <p:sldId id="2858" r:id="rId54"/>
    <p:sldId id="2686" r:id="rId55"/>
    <p:sldId id="2813" r:id="rId56"/>
    <p:sldId id="2687" r:id="rId57"/>
    <p:sldId id="2814" r:id="rId58"/>
    <p:sldId id="2689" r:id="rId59"/>
    <p:sldId id="2690" r:id="rId60"/>
    <p:sldId id="2299" r:id="rId61"/>
    <p:sldId id="2705" r:id="rId62"/>
    <p:sldId id="2706" r:id="rId63"/>
    <p:sldId id="2707" r:id="rId64"/>
    <p:sldId id="2708" r:id="rId65"/>
    <p:sldId id="2691" r:id="rId66"/>
    <p:sldId id="2692" r:id="rId67"/>
    <p:sldId id="320" r:id="rId68"/>
    <p:sldId id="2903" r:id="rId69"/>
    <p:sldId id="2107" r:id="rId70"/>
    <p:sldId id="2548" r:id="rId71"/>
    <p:sldId id="2905" r:id="rId72"/>
    <p:sldId id="2904" r:id="rId73"/>
    <p:sldId id="2906" r:id="rId74"/>
    <p:sldId id="2512" r:id="rId75"/>
    <p:sldId id="2569" r:id="rId76"/>
    <p:sldId id="2539" r:id="rId77"/>
    <p:sldId id="2590" r:id="rId78"/>
    <p:sldId id="1203" r:id="rId79"/>
    <p:sldId id="438" r:id="rId80"/>
    <p:sldId id="1204" r:id="rId81"/>
    <p:sldId id="2897" r:id="rId82"/>
    <p:sldId id="1205" r:id="rId83"/>
    <p:sldId id="1206" r:id="rId84"/>
    <p:sldId id="528" r:id="rId85"/>
    <p:sldId id="1208" r:id="rId86"/>
    <p:sldId id="1211" r:id="rId87"/>
    <p:sldId id="1362" r:id="rId88"/>
    <p:sldId id="2591" r:id="rId89"/>
    <p:sldId id="2592" r:id="rId90"/>
    <p:sldId id="2593" r:id="rId91"/>
    <p:sldId id="571" r:id="rId92"/>
    <p:sldId id="2544" r:id="rId93"/>
    <p:sldId id="2545" r:id="rId94"/>
    <p:sldId id="2594" r:id="rId95"/>
    <p:sldId id="2595" r:id="rId96"/>
    <p:sldId id="2596" r:id="rId97"/>
    <p:sldId id="2597" r:id="rId98"/>
    <p:sldId id="2598" r:id="rId99"/>
    <p:sldId id="1614" r:id="rId100"/>
    <p:sldId id="1615" r:id="rId101"/>
    <p:sldId id="1616" r:id="rId102"/>
    <p:sldId id="2599" r:id="rId103"/>
    <p:sldId id="1832" r:id="rId104"/>
    <p:sldId id="2600" r:id="rId105"/>
    <p:sldId id="455" r:id="rId106"/>
    <p:sldId id="1617" r:id="rId107"/>
    <p:sldId id="1831" r:id="rId108"/>
    <p:sldId id="2570" r:id="rId109"/>
    <p:sldId id="2451" r:id="rId110"/>
    <p:sldId id="2449" r:id="rId111"/>
    <p:sldId id="2463" r:id="rId112"/>
    <p:sldId id="2874" r:id="rId113"/>
    <p:sldId id="2881" r:id="rId114"/>
    <p:sldId id="2880" r:id="rId115"/>
    <p:sldId id="2400" r:id="rId116"/>
    <p:sldId id="258" r:id="rId117"/>
    <p:sldId id="2896" r:id="rId118"/>
    <p:sldId id="2902" r:id="rId119"/>
    <p:sldId id="2888" r:id="rId120"/>
    <p:sldId id="2889" r:id="rId121"/>
    <p:sldId id="2891" r:id="rId122"/>
    <p:sldId id="2893" r:id="rId123"/>
  </p:sldIdLst>
  <p:sldSz cx="12192000" cy="6858000"/>
  <p:notesSz cx="6889750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A31"/>
    <a:srgbClr val="EF4235"/>
    <a:srgbClr val="008080"/>
    <a:srgbClr val="004A8A"/>
    <a:srgbClr val="4472C4"/>
    <a:srgbClr val="28EF19"/>
    <a:srgbClr val="A88F44"/>
    <a:srgbClr val="FFFF6B"/>
    <a:srgbClr val="004A8C"/>
    <a:srgbClr val="ACB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B36CDD-F5FE-4849-B6D5-FBB64C7934F5}" v="4" dt="2021-05-17T14:38:47.997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5854" autoAdjust="0"/>
    <p:restoredTop sz="93837" autoAdjust="0"/>
  </p:normalViewPr>
  <p:slideViewPr>
    <p:cSldViewPr snapToGrid="0">
      <p:cViewPr varScale="1">
        <p:scale>
          <a:sx n="112" d="100"/>
          <a:sy n="112" d="100"/>
        </p:scale>
        <p:origin x="147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-123836"/>
    </p:cViewPr>
  </p:sorterViewPr>
  <p:notesViewPr>
    <p:cSldViewPr snapToGrid="0">
      <p:cViewPr varScale="1">
        <p:scale>
          <a:sx n="47" d="100"/>
          <a:sy n="47" d="100"/>
        </p:scale>
        <p:origin x="278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552B72-0595-41A1-BE2C-E0D0F01E4F85}" type="doc">
      <dgm:prSet loTypeId="urn:microsoft.com/office/officeart/2005/8/layout/matrix3" loCatId="matrix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6128730-B462-4EDD-89BB-80402438177F}">
      <dgm:prSet phldrT="[Texto]" custT="1"/>
      <dgm:spPr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anchor="t"/>
        <a:lstStyle/>
        <a:p>
          <a:pPr algn="l"/>
          <a:r>
            <a:rPr lang="pt-BR" sz="2400" b="1" dirty="0">
              <a:latin typeface="Calibri" panose="020F0502020204030204" pitchFamily="34" charset="0"/>
              <a:cs typeface="Arial" panose="020B0604020202020204" pitchFamily="34" charset="0"/>
            </a:rPr>
            <a:t>COMPETÊNCIAS</a:t>
          </a:r>
        </a:p>
        <a:p>
          <a:pPr algn="l"/>
          <a:r>
            <a:rPr lang="pt-BR" sz="1800" b="1" dirty="0">
              <a:latin typeface="Calibri" panose="020F0502020204030204" pitchFamily="34" charset="0"/>
              <a:cs typeface="Arial" panose="020B0604020202020204" pitchFamily="34" charset="0"/>
            </a:rPr>
            <a:t>C + H + A</a:t>
          </a:r>
        </a:p>
      </dgm:t>
    </dgm:pt>
    <dgm:pt modelId="{8D07B715-D087-4D8C-BF98-F13A4562B2E7}" type="parTrans" cxnId="{242CAE8B-4933-4470-9D9B-537593695F71}">
      <dgm:prSet/>
      <dgm:spPr/>
      <dgm:t>
        <a:bodyPr/>
        <a:lstStyle/>
        <a:p>
          <a:endParaRPr lang="pt-BR"/>
        </a:p>
      </dgm:t>
    </dgm:pt>
    <dgm:pt modelId="{FC874358-4FE2-465E-A25F-BA59958E671C}" type="sibTrans" cxnId="{242CAE8B-4933-4470-9D9B-537593695F71}">
      <dgm:prSet/>
      <dgm:spPr/>
      <dgm:t>
        <a:bodyPr/>
        <a:lstStyle/>
        <a:p>
          <a:endParaRPr lang="pt-BR"/>
        </a:p>
      </dgm:t>
    </dgm:pt>
    <dgm:pt modelId="{30E58A36-9CF2-498C-A56B-2E0BAA221456}">
      <dgm:prSet phldrT="[Texto]" custT="1"/>
      <dgm:spPr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anchor="t"/>
        <a:lstStyle/>
        <a:p>
          <a:pPr algn="r"/>
          <a:r>
            <a:rPr lang="pt-BR" sz="3600" b="1" dirty="0">
              <a:latin typeface="Calibri" panose="020F0502020204030204" pitchFamily="34" charset="0"/>
              <a:cs typeface="Arial" panose="020B0604020202020204" pitchFamily="34" charset="0"/>
            </a:rPr>
            <a:t>DESIGN</a:t>
          </a:r>
          <a:endParaRPr lang="pt-BR" sz="2300" b="1" dirty="0">
            <a:latin typeface="Calibri" panose="020F0502020204030204" pitchFamily="34" charset="0"/>
            <a:cs typeface="Arial" panose="020B0604020202020204" pitchFamily="34" charset="0"/>
          </a:endParaRPr>
        </a:p>
      </dgm:t>
    </dgm:pt>
    <dgm:pt modelId="{B7559B3E-084E-4F32-8B37-D797250C3A81}" type="parTrans" cxnId="{EC126CF2-604F-4FC9-8CFA-B5CFDB81A2FC}">
      <dgm:prSet/>
      <dgm:spPr/>
      <dgm:t>
        <a:bodyPr/>
        <a:lstStyle/>
        <a:p>
          <a:endParaRPr lang="pt-BR"/>
        </a:p>
      </dgm:t>
    </dgm:pt>
    <dgm:pt modelId="{1FB7D869-268C-4493-8399-41F1FFD30066}" type="sibTrans" cxnId="{EC126CF2-604F-4FC9-8CFA-B5CFDB81A2FC}">
      <dgm:prSet/>
      <dgm:spPr/>
      <dgm:t>
        <a:bodyPr/>
        <a:lstStyle/>
        <a:p>
          <a:endParaRPr lang="pt-BR"/>
        </a:p>
      </dgm:t>
    </dgm:pt>
    <dgm:pt modelId="{7F16C4EB-3B37-47E0-8F60-6E27AAB9AA8E}">
      <dgm:prSet phldrT="[Texto]" custT="1"/>
      <dgm:spPr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anchor="b"/>
        <a:lstStyle/>
        <a:p>
          <a:pPr algn="l"/>
          <a:r>
            <a:rPr lang="pt-BR" sz="3200" b="1" dirty="0">
              <a:latin typeface="Calibri" panose="020F0502020204030204" pitchFamily="34" charset="0"/>
              <a:cs typeface="Arial" panose="020B0604020202020204" pitchFamily="34" charset="0"/>
            </a:rPr>
            <a:t>GESTÃO</a:t>
          </a:r>
          <a:endParaRPr lang="pt-BR" sz="2800" b="1" dirty="0">
            <a:latin typeface="Calibri" panose="020F0502020204030204" pitchFamily="34" charset="0"/>
            <a:cs typeface="Arial" panose="020B0604020202020204" pitchFamily="34" charset="0"/>
          </a:endParaRPr>
        </a:p>
      </dgm:t>
    </dgm:pt>
    <dgm:pt modelId="{DC9E9AE0-A021-4081-AA60-A35C1604340F}" type="parTrans" cxnId="{5F84F394-4EEB-4A04-90CA-DE90DC5B6DE2}">
      <dgm:prSet/>
      <dgm:spPr/>
      <dgm:t>
        <a:bodyPr/>
        <a:lstStyle/>
        <a:p>
          <a:endParaRPr lang="pt-BR"/>
        </a:p>
      </dgm:t>
    </dgm:pt>
    <dgm:pt modelId="{18EAFDFB-E809-4615-9F1C-5DDB34B0CBAC}" type="sibTrans" cxnId="{5F84F394-4EEB-4A04-90CA-DE90DC5B6DE2}">
      <dgm:prSet/>
      <dgm:spPr/>
      <dgm:t>
        <a:bodyPr/>
        <a:lstStyle/>
        <a:p>
          <a:endParaRPr lang="pt-BR"/>
        </a:p>
      </dgm:t>
    </dgm:pt>
    <dgm:pt modelId="{2CC4BB81-57D4-4277-A59E-E07EFBC5B3F9}">
      <dgm:prSet phldrT="[Texto]" custT="1"/>
      <dgm:spPr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anchor="b"/>
        <a:lstStyle/>
        <a:p>
          <a:pPr algn="r"/>
          <a:r>
            <a:rPr lang="pt-BR" sz="3200" b="1" dirty="0">
              <a:latin typeface="Calibri" panose="020F0502020204030204" pitchFamily="34" charset="0"/>
              <a:cs typeface="Arial" panose="020B0604020202020204" pitchFamily="34" charset="0"/>
            </a:rPr>
            <a:t>INCENTIVO</a:t>
          </a:r>
          <a:endParaRPr lang="pt-BR" sz="1800" b="1" dirty="0">
            <a:latin typeface="Calibri" panose="020F0502020204030204" pitchFamily="34" charset="0"/>
            <a:cs typeface="Arial" panose="020B0604020202020204" pitchFamily="34" charset="0"/>
          </a:endParaRPr>
        </a:p>
      </dgm:t>
    </dgm:pt>
    <dgm:pt modelId="{89C097EA-09C9-4DD6-A10E-071CD0C9DA43}" type="parTrans" cxnId="{4B02CB72-599D-4AC0-ADCE-E9CDE87BB5C5}">
      <dgm:prSet/>
      <dgm:spPr/>
      <dgm:t>
        <a:bodyPr/>
        <a:lstStyle/>
        <a:p>
          <a:endParaRPr lang="pt-BR"/>
        </a:p>
      </dgm:t>
    </dgm:pt>
    <dgm:pt modelId="{1E73D96C-E04E-4268-9332-36DAC09BC0F9}" type="sibTrans" cxnId="{4B02CB72-599D-4AC0-ADCE-E9CDE87BB5C5}">
      <dgm:prSet/>
      <dgm:spPr/>
      <dgm:t>
        <a:bodyPr/>
        <a:lstStyle/>
        <a:p>
          <a:endParaRPr lang="pt-BR"/>
        </a:p>
      </dgm:t>
    </dgm:pt>
    <dgm:pt modelId="{9D7DAA80-8EF9-46C6-A3DF-C50A91DF34AE}" type="pres">
      <dgm:prSet presAssocID="{9B552B72-0595-41A1-BE2C-E0D0F01E4F85}" presName="matrix" presStyleCnt="0">
        <dgm:presLayoutVars>
          <dgm:chMax val="1"/>
          <dgm:dir/>
          <dgm:resizeHandles val="exact"/>
        </dgm:presLayoutVars>
      </dgm:prSet>
      <dgm:spPr/>
    </dgm:pt>
    <dgm:pt modelId="{D50EE29C-A2BA-403B-AE6F-D969F3550586}" type="pres">
      <dgm:prSet presAssocID="{9B552B72-0595-41A1-BE2C-E0D0F01E4F85}" presName="diamond" presStyleLbl="bgShp" presStyleIdx="0" presStyleCnt="1" custScaleX="159467" custLinFactNeighborY="1135"/>
      <dgm:spPr>
        <a:noFill/>
      </dgm:spPr>
    </dgm:pt>
    <dgm:pt modelId="{770C9C7D-DEB1-46F4-80A4-56D186B4AC41}" type="pres">
      <dgm:prSet presAssocID="{9B552B72-0595-41A1-BE2C-E0D0F01E4F85}" presName="quad1" presStyleLbl="node1" presStyleIdx="0" presStyleCnt="4" custScaleX="128554" custLinFactNeighborX="-13630">
        <dgm:presLayoutVars>
          <dgm:chMax val="0"/>
          <dgm:chPref val="0"/>
          <dgm:bulletEnabled val="1"/>
        </dgm:presLayoutVars>
      </dgm:prSet>
      <dgm:spPr/>
    </dgm:pt>
    <dgm:pt modelId="{D101EDCC-8F95-4A69-BA2A-6187A3C0D1C4}" type="pres">
      <dgm:prSet presAssocID="{9B552B72-0595-41A1-BE2C-E0D0F01E4F85}" presName="quad2" presStyleLbl="node1" presStyleIdx="1" presStyleCnt="4" custScaleX="128554" custLinFactNeighborX="18173">
        <dgm:presLayoutVars>
          <dgm:chMax val="0"/>
          <dgm:chPref val="0"/>
          <dgm:bulletEnabled val="1"/>
        </dgm:presLayoutVars>
      </dgm:prSet>
      <dgm:spPr/>
    </dgm:pt>
    <dgm:pt modelId="{25252587-F43D-4AED-B784-6148C03350EA}" type="pres">
      <dgm:prSet presAssocID="{9B552B72-0595-41A1-BE2C-E0D0F01E4F85}" presName="quad3" presStyleLbl="node1" presStyleIdx="2" presStyleCnt="4" custScaleX="128554" custLinFactNeighborX="-13630">
        <dgm:presLayoutVars>
          <dgm:chMax val="0"/>
          <dgm:chPref val="0"/>
          <dgm:bulletEnabled val="1"/>
        </dgm:presLayoutVars>
      </dgm:prSet>
      <dgm:spPr/>
    </dgm:pt>
    <dgm:pt modelId="{B9A94B2A-BDFD-4706-937E-1C9247BF62CD}" type="pres">
      <dgm:prSet presAssocID="{9B552B72-0595-41A1-BE2C-E0D0F01E4F85}" presName="quad4" presStyleLbl="node1" presStyleIdx="3" presStyleCnt="4" custScaleX="128554" custLinFactNeighborX="18173">
        <dgm:presLayoutVars>
          <dgm:chMax val="0"/>
          <dgm:chPref val="0"/>
          <dgm:bulletEnabled val="1"/>
        </dgm:presLayoutVars>
      </dgm:prSet>
      <dgm:spPr/>
    </dgm:pt>
  </dgm:ptLst>
  <dgm:cxnLst>
    <dgm:cxn modelId="{B64A5D08-D2BC-4183-B515-CE1004CC2C8C}" type="presOf" srcId="{2CC4BB81-57D4-4277-A59E-E07EFBC5B3F9}" destId="{B9A94B2A-BDFD-4706-937E-1C9247BF62CD}" srcOrd="0" destOrd="0" presId="urn:microsoft.com/office/officeart/2005/8/layout/matrix3"/>
    <dgm:cxn modelId="{640B5C19-889F-4591-BA63-A7E976E2CF23}" type="presOf" srcId="{96128730-B462-4EDD-89BB-80402438177F}" destId="{770C9C7D-DEB1-46F4-80A4-56D186B4AC41}" srcOrd="0" destOrd="0" presId="urn:microsoft.com/office/officeart/2005/8/layout/matrix3"/>
    <dgm:cxn modelId="{363E4C3E-A234-4E47-BE4A-45D17AD3E035}" type="presOf" srcId="{30E58A36-9CF2-498C-A56B-2E0BAA221456}" destId="{D101EDCC-8F95-4A69-BA2A-6187A3C0D1C4}" srcOrd="0" destOrd="0" presId="urn:microsoft.com/office/officeart/2005/8/layout/matrix3"/>
    <dgm:cxn modelId="{E26E955B-53D8-46F1-96C7-994D68253653}" type="presOf" srcId="{9B552B72-0595-41A1-BE2C-E0D0F01E4F85}" destId="{9D7DAA80-8EF9-46C6-A3DF-C50A91DF34AE}" srcOrd="0" destOrd="0" presId="urn:microsoft.com/office/officeart/2005/8/layout/matrix3"/>
    <dgm:cxn modelId="{4B02CB72-599D-4AC0-ADCE-E9CDE87BB5C5}" srcId="{9B552B72-0595-41A1-BE2C-E0D0F01E4F85}" destId="{2CC4BB81-57D4-4277-A59E-E07EFBC5B3F9}" srcOrd="3" destOrd="0" parTransId="{89C097EA-09C9-4DD6-A10E-071CD0C9DA43}" sibTransId="{1E73D96C-E04E-4268-9332-36DAC09BC0F9}"/>
    <dgm:cxn modelId="{242CAE8B-4933-4470-9D9B-537593695F71}" srcId="{9B552B72-0595-41A1-BE2C-E0D0F01E4F85}" destId="{96128730-B462-4EDD-89BB-80402438177F}" srcOrd="0" destOrd="0" parTransId="{8D07B715-D087-4D8C-BF98-F13A4562B2E7}" sibTransId="{FC874358-4FE2-465E-A25F-BA59958E671C}"/>
    <dgm:cxn modelId="{5F84F394-4EEB-4A04-90CA-DE90DC5B6DE2}" srcId="{9B552B72-0595-41A1-BE2C-E0D0F01E4F85}" destId="{7F16C4EB-3B37-47E0-8F60-6E27AAB9AA8E}" srcOrd="2" destOrd="0" parTransId="{DC9E9AE0-A021-4081-AA60-A35C1604340F}" sibTransId="{18EAFDFB-E809-4615-9F1C-5DDB34B0CBAC}"/>
    <dgm:cxn modelId="{C371FE96-9EF8-4671-A77F-097F8BBF2294}" type="presOf" srcId="{7F16C4EB-3B37-47E0-8F60-6E27AAB9AA8E}" destId="{25252587-F43D-4AED-B784-6148C03350EA}" srcOrd="0" destOrd="0" presId="urn:microsoft.com/office/officeart/2005/8/layout/matrix3"/>
    <dgm:cxn modelId="{EC126CF2-604F-4FC9-8CFA-B5CFDB81A2FC}" srcId="{9B552B72-0595-41A1-BE2C-E0D0F01E4F85}" destId="{30E58A36-9CF2-498C-A56B-2E0BAA221456}" srcOrd="1" destOrd="0" parTransId="{B7559B3E-084E-4F32-8B37-D797250C3A81}" sibTransId="{1FB7D869-268C-4493-8399-41F1FFD30066}"/>
    <dgm:cxn modelId="{4720C33A-FAB7-41C6-A236-DED9EB017856}" type="presParOf" srcId="{9D7DAA80-8EF9-46C6-A3DF-C50A91DF34AE}" destId="{D50EE29C-A2BA-403B-AE6F-D969F3550586}" srcOrd="0" destOrd="0" presId="urn:microsoft.com/office/officeart/2005/8/layout/matrix3"/>
    <dgm:cxn modelId="{44DC3096-2B1B-4780-9A61-B2EA10B1BBA8}" type="presParOf" srcId="{9D7DAA80-8EF9-46C6-A3DF-C50A91DF34AE}" destId="{770C9C7D-DEB1-46F4-80A4-56D186B4AC41}" srcOrd="1" destOrd="0" presId="urn:microsoft.com/office/officeart/2005/8/layout/matrix3"/>
    <dgm:cxn modelId="{9C1C7C78-4D37-4EB6-95BF-56BBC0D069FE}" type="presParOf" srcId="{9D7DAA80-8EF9-46C6-A3DF-C50A91DF34AE}" destId="{D101EDCC-8F95-4A69-BA2A-6187A3C0D1C4}" srcOrd="2" destOrd="0" presId="urn:microsoft.com/office/officeart/2005/8/layout/matrix3"/>
    <dgm:cxn modelId="{E10DE521-6D7E-4190-9F1D-1B5BE7279C4C}" type="presParOf" srcId="{9D7DAA80-8EF9-46C6-A3DF-C50A91DF34AE}" destId="{25252587-F43D-4AED-B784-6148C03350EA}" srcOrd="3" destOrd="0" presId="urn:microsoft.com/office/officeart/2005/8/layout/matrix3"/>
    <dgm:cxn modelId="{B8283146-4AF8-4280-BF96-28B3CAE819D9}" type="presParOf" srcId="{9D7DAA80-8EF9-46C6-A3DF-C50A91DF34AE}" destId="{B9A94B2A-BDFD-4706-937E-1C9247BF62C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EE29C-A2BA-403B-AE6F-D969F3550586}">
      <dsp:nvSpPr>
        <dsp:cNvPr id="0" name=""/>
        <dsp:cNvSpPr/>
      </dsp:nvSpPr>
      <dsp:spPr>
        <a:xfrm>
          <a:off x="-273639" y="0"/>
          <a:ext cx="8612174" cy="5400600"/>
        </a:xfrm>
        <a:prstGeom prst="diamond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0C9C7D-DEB1-46F4-80A4-56D186B4AC41}">
      <dsp:nvSpPr>
        <dsp:cNvPr id="0" name=""/>
        <dsp:cNvSpPr/>
      </dsp:nvSpPr>
      <dsp:spPr>
        <a:xfrm>
          <a:off x="1257418" y="513057"/>
          <a:ext cx="2707648" cy="2106234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>
              <a:latin typeface="Calibri" panose="020F0502020204030204" pitchFamily="34" charset="0"/>
              <a:cs typeface="Arial" panose="020B0604020202020204" pitchFamily="34" charset="0"/>
            </a:rPr>
            <a:t>COMPETÊNCIAS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Calibri" panose="020F0502020204030204" pitchFamily="34" charset="0"/>
              <a:cs typeface="Arial" panose="020B0604020202020204" pitchFamily="34" charset="0"/>
            </a:rPr>
            <a:t>C + H + A</a:t>
          </a:r>
        </a:p>
      </dsp:txBody>
      <dsp:txXfrm>
        <a:off x="1360236" y="615875"/>
        <a:ext cx="2502012" cy="1900598"/>
      </dsp:txXfrm>
    </dsp:sp>
    <dsp:sp modelId="{D101EDCC-8F95-4A69-BA2A-6187A3C0D1C4}">
      <dsp:nvSpPr>
        <dsp:cNvPr id="0" name=""/>
        <dsp:cNvSpPr/>
      </dsp:nvSpPr>
      <dsp:spPr>
        <a:xfrm>
          <a:off x="4195515" y="513057"/>
          <a:ext cx="2707648" cy="2106234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>
              <a:latin typeface="Calibri" panose="020F0502020204030204" pitchFamily="34" charset="0"/>
              <a:cs typeface="Arial" panose="020B0604020202020204" pitchFamily="34" charset="0"/>
            </a:rPr>
            <a:t>DESIGN</a:t>
          </a:r>
          <a:endParaRPr lang="pt-BR" sz="2300" b="1" kern="1200" dirty="0">
            <a:latin typeface="Calibri" panose="020F0502020204030204" pitchFamily="34" charset="0"/>
            <a:cs typeface="Arial" panose="020B0604020202020204" pitchFamily="34" charset="0"/>
          </a:endParaRPr>
        </a:p>
      </dsp:txBody>
      <dsp:txXfrm>
        <a:off x="4298333" y="615875"/>
        <a:ext cx="2502012" cy="1900598"/>
      </dsp:txXfrm>
    </dsp:sp>
    <dsp:sp modelId="{25252587-F43D-4AED-B784-6148C03350EA}">
      <dsp:nvSpPr>
        <dsp:cNvPr id="0" name=""/>
        <dsp:cNvSpPr/>
      </dsp:nvSpPr>
      <dsp:spPr>
        <a:xfrm>
          <a:off x="1257418" y="2781309"/>
          <a:ext cx="2707648" cy="2106234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latin typeface="Calibri" panose="020F0502020204030204" pitchFamily="34" charset="0"/>
              <a:cs typeface="Arial" panose="020B0604020202020204" pitchFamily="34" charset="0"/>
            </a:rPr>
            <a:t>GESTÃO</a:t>
          </a:r>
          <a:endParaRPr lang="pt-BR" sz="2800" b="1" kern="1200" dirty="0">
            <a:latin typeface="Calibri" panose="020F0502020204030204" pitchFamily="34" charset="0"/>
            <a:cs typeface="Arial" panose="020B0604020202020204" pitchFamily="34" charset="0"/>
          </a:endParaRPr>
        </a:p>
      </dsp:txBody>
      <dsp:txXfrm>
        <a:off x="1360236" y="2884127"/>
        <a:ext cx="2502012" cy="1900598"/>
      </dsp:txXfrm>
    </dsp:sp>
    <dsp:sp modelId="{B9A94B2A-BDFD-4706-937E-1C9247BF62CD}">
      <dsp:nvSpPr>
        <dsp:cNvPr id="0" name=""/>
        <dsp:cNvSpPr/>
      </dsp:nvSpPr>
      <dsp:spPr>
        <a:xfrm>
          <a:off x="4195515" y="2781309"/>
          <a:ext cx="2707648" cy="2106234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b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latin typeface="Calibri" panose="020F0502020204030204" pitchFamily="34" charset="0"/>
              <a:cs typeface="Arial" panose="020B0604020202020204" pitchFamily="34" charset="0"/>
            </a:rPr>
            <a:t>INCENTIVO</a:t>
          </a:r>
          <a:endParaRPr lang="pt-BR" sz="1800" b="1" kern="1200" dirty="0">
            <a:latin typeface="Calibri" panose="020F0502020204030204" pitchFamily="34" charset="0"/>
            <a:cs typeface="Arial" panose="020B0604020202020204" pitchFamily="34" charset="0"/>
          </a:endParaRPr>
        </a:p>
      </dsp:txBody>
      <dsp:txXfrm>
        <a:off x="4298333" y="2884127"/>
        <a:ext cx="2502012" cy="1900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676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516039"/>
            <a:ext cx="2985558" cy="50267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902597" y="9516039"/>
            <a:ext cx="2985558" cy="50267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D24CE0D7-2C69-4D90-862B-5360162048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185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676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676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820868CB-6E06-4CB8-906C-5B590DC2811F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975" y="4821506"/>
            <a:ext cx="5511800" cy="3944868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5558" cy="50267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02597" y="9516039"/>
            <a:ext cx="2985558" cy="50267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7B73354F-FAD2-4631-87F4-4C87D0796E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53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84225" indent="-301625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06500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90688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173288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304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876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5448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0020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F0DE89F7-B0ED-4766-90E9-EDBC763EB1D9}" type="slidenum">
              <a:rPr lang="pt-BR" altLang="pt-BR" sz="1400" smtClean="0">
                <a:latin typeface="Calibri" panose="020F0502020204030204" pitchFamily="34" charset="0"/>
              </a:rPr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</a:t>
            </a:fld>
            <a:endParaRPr lang="pt-BR" altLang="pt-BR" sz="1400">
              <a:latin typeface="Calibri" panose="020F050202020403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9750088" y="-14470063"/>
            <a:ext cx="27231976" cy="15319376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0001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388" name="Google Shape;3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742950"/>
            <a:ext cx="6637338" cy="3733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p27:notes"/>
          <p:cNvSpPr txBox="1">
            <a:spLocks noGrp="1"/>
          </p:cNvSpPr>
          <p:nvPr>
            <p:ph type="body" idx="1"/>
          </p:nvPr>
        </p:nvSpPr>
        <p:spPr>
          <a:xfrm>
            <a:off x="915138" y="4725860"/>
            <a:ext cx="5027724" cy="447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84225" indent="-301625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06500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90688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173288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304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876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5448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0020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F0DE89F7-B0ED-4766-90E9-EDBC763EB1D9}" type="slidenum">
              <a:rPr lang="pt-BR" altLang="pt-BR" sz="1400" smtClean="0">
                <a:solidFill>
                  <a:prstClr val="black"/>
                </a:solidFill>
                <a:latin typeface="Calibri" panose="020F0502020204030204" pitchFamily="34" charset="0"/>
              </a:rPr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23</a:t>
            </a:fld>
            <a:endParaRPr lang="pt-BR" altLang="pt-BR" sz="14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9750088" y="-14470063"/>
            <a:ext cx="27231976" cy="15319376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5953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 dirty="0"/>
          </a:p>
        </p:txBody>
      </p:sp>
      <p:sp>
        <p:nvSpPr>
          <p:cNvPr id="1402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F5A16B4-A5E7-46C1-9751-C648B53D6869}" type="slidenum">
              <a:rPr lang="pt-BR" altLang="pt-BR">
                <a:latin typeface="Calibri" panose="020F0502020204030204" pitchFamily="34" charset="0"/>
              </a:rPr>
              <a:pPr/>
              <a:t>28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24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23850" y="650875"/>
            <a:ext cx="6178550" cy="34766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9638" y="4344988"/>
            <a:ext cx="5008562" cy="41259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219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8534063" y="-13204825"/>
            <a:ext cx="24852313" cy="13979525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8972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8534063" y="-13204825"/>
            <a:ext cx="24852313" cy="13979525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1098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8534063" y="-13204825"/>
            <a:ext cx="24852313" cy="13979525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70707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9173825" y="-14076363"/>
            <a:ext cx="26492200" cy="14901863"/>
          </a:xfrm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81013" eaLnBrk="1" hangingPunct="1"/>
            <a:endParaRPr lang="pt-BR" altLang="pt-BR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902075" y="10363200"/>
            <a:ext cx="2986088" cy="5445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84" tIns="46842" rIns="93684" bIns="46842"/>
          <a:lstStyle>
            <a:lvl1pPr defTabSz="9588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9588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9588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9588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9588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fld id="{0C3DABE9-110F-434B-8113-FDD84DC913EF}" type="slidenum">
              <a:rPr lang="en-US" altLang="pt-BR" sz="1300" b="0" smtClean="0">
                <a:latin typeface="Calibri" panose="020F0502020204030204" pitchFamily="34" charset="0"/>
                <a:sym typeface="Calibri" panose="020F0502020204030204" pitchFamily="34" charset="0"/>
              </a:rPr>
              <a:pPr/>
              <a:t>55</a:t>
            </a:fld>
            <a:endParaRPr lang="en-US" altLang="pt-BR" sz="1300" b="0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751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8534063" y="-13204825"/>
            <a:ext cx="24852313" cy="13979525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794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8534063" y="-13204825"/>
            <a:ext cx="24852313" cy="13979525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84225" indent="-301625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06500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90688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173288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304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876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5448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0020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F0DE89F7-B0ED-4766-90E9-EDBC763EB1D9}" type="slidenum">
              <a:rPr lang="pt-BR" altLang="pt-BR" sz="1400" smtClean="0">
                <a:latin typeface="Calibri" panose="020F0502020204030204" pitchFamily="34" charset="0"/>
              </a:rPr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3</a:t>
            </a:fld>
            <a:endParaRPr lang="pt-BR" altLang="pt-BR" sz="1400">
              <a:latin typeface="Calibri" panose="020F050202020403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9750088" y="-14470063"/>
            <a:ext cx="27231976" cy="15319376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0251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55432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949863" y="-12387263"/>
            <a:ext cx="23312438" cy="13114338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30868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949863" y="-12387263"/>
            <a:ext cx="23312438" cy="13114338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30868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93C9F-7CA1-46B5-9E00-3DD208959D00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354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84225" indent="-301625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06500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90688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173288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304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876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5448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0020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F0DE89F7-B0ED-4766-90E9-EDBC763EB1D9}" type="slidenum">
              <a:rPr lang="pt-BR" altLang="pt-BR" sz="1400" smtClean="0">
                <a:solidFill>
                  <a:prstClr val="black"/>
                </a:solidFill>
                <a:latin typeface="Calibri" panose="020F0502020204030204" pitchFamily="34" charset="0"/>
              </a:rPr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74</a:t>
            </a:fld>
            <a:endParaRPr lang="pt-BR" altLang="pt-BR" sz="14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9750088" y="-14470063"/>
            <a:ext cx="27231976" cy="15319376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6964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84225" indent="-301625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06500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90688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173288" indent="-241300" defTabSz="10128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304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876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5448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002088" indent="-241300" defTabSz="1012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F0DE89F7-B0ED-4766-90E9-EDBC763EB1D9}" type="slidenum">
              <a:rPr lang="pt-BR" altLang="pt-BR" sz="1400" smtClean="0">
                <a:solidFill>
                  <a:prstClr val="black"/>
                </a:solidFill>
                <a:latin typeface="Calibri" panose="020F0502020204030204" pitchFamily="34" charset="0"/>
              </a:rPr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75</a:t>
            </a:fld>
            <a:endParaRPr lang="pt-BR" altLang="pt-BR" sz="14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9750088" y="-14470063"/>
            <a:ext cx="27231976" cy="15319376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100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157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88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88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88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88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88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F2A156-A4CC-4DC5-B96C-689E3DE22BD9}" type="slidenum">
              <a:rPr lang="en-US" altLang="pt-BR" smtClean="0">
                <a:latin typeface="Calibri" panose="020F0502020204030204" pitchFamily="34" charset="0"/>
                <a:sym typeface="Calibri" panose="020F0502020204030204" pitchFamily="34" charset="0"/>
              </a:rPr>
              <a:pPr/>
              <a:t>107</a:t>
            </a:fld>
            <a:endParaRPr lang="en-US" altLang="pt-BR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03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DE11E-9F7C-4384-A30B-ED2CBF7DC579}" type="slidenum">
              <a:rPr lang="pt-BR" smtClean="0"/>
              <a:pPr/>
              <a:t>108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8385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93C9F-7CA1-46B5-9E00-3DD208959D00}" type="slidenum">
              <a:rPr lang="pt-BR" smtClean="0"/>
              <a:pPr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25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77875"/>
            <a:ext cx="6807200" cy="3829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68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DC7B02-EEE8-49B1-AB0E-4832E8B59279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386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DE11E-9F7C-4384-A30B-ED2CBF7DC579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1670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DE11E-9F7C-4384-A30B-ED2CBF7DC579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9215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3354F-FAD2-4631-87F4-4C87D0796E9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14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70151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28612" indent="-318697" defTabSz="1070151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74788" indent="-254958" defTabSz="1070151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86381" indent="-254958" defTabSz="1070151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96296" indent="-254958" defTabSz="1070151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79374" indent="-254958" defTabSz="10701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62451" indent="-254958" defTabSz="10701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45529" indent="-254958" defTabSz="10701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28606" indent="-254958" defTabSz="10701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F0DE89F7-B0ED-4766-90E9-EDBC763EB1D9}" type="slidenum">
              <a:rPr lang="pt-BR" altLang="pt-BR" sz="1500">
                <a:solidFill>
                  <a:prstClr val="black"/>
                </a:solidFill>
                <a:latin typeface="Calibri" panose="020F0502020204030204" pitchFamily="34" charset="0"/>
              </a:rPr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19</a:t>
            </a:fld>
            <a:endParaRPr lang="pt-BR" altLang="pt-BR" sz="150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1082000" y="-15854363"/>
            <a:ext cx="29838650" cy="167846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164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22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49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197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370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956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903433EC-A29C-4768-BAB4-07CF5DEC8FF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4700142"/>
      </p:ext>
    </p:extLst>
  </p:cSld>
  <p:clrMapOvr>
    <a:masterClrMapping/>
  </p:clrMapOvr>
  <p:transition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1524000"/>
            <a:ext cx="10911840" cy="4187952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B5AC1E31-9471-4AC0-92AE-FC4E25F7DBE7}" type="slidenum">
              <a:rPr lang="en-US"/>
              <a:pPr>
                <a:defRPr/>
              </a:pPr>
              <a:t>‹nº›</a:t>
            </a:fld>
            <a:r>
              <a:rPr lang="en-US" dirty="0"/>
              <a:t> </a:t>
            </a:r>
            <a:r>
              <a:rPr lang="en-US" sz="800" dirty="0"/>
              <a:t>© Coca Cola | Collaborating for Value | 2a Trainer</a:t>
            </a:r>
          </a:p>
        </p:txBody>
      </p:sp>
    </p:spTree>
    <p:extLst>
      <p:ext uri="{BB962C8B-B14F-4D97-AF65-F5344CB8AC3E}">
        <p14:creationId xmlns:p14="http://schemas.microsoft.com/office/powerpoint/2010/main" val="14509599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424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5B3-622D-4274-A935-0BBDB50A630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04/07/2022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C742E-0638-489A-9501-2E5A0F9CFD3E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2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52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1524000"/>
            <a:ext cx="10911840" cy="41879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422400" y="152403"/>
            <a:ext cx="10302237" cy="1142999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6477001"/>
            <a:ext cx="3048000" cy="365125"/>
          </a:xfrm>
          <a:prstGeom prst="rect">
            <a:avLst/>
          </a:prstGeom>
        </p:spPr>
        <p:txBody>
          <a:bodyPr/>
          <a:lstStyle>
            <a:lvl1pPr>
              <a:spcBef>
                <a:spcPct val="50000"/>
              </a:spcBef>
              <a:defRPr/>
            </a:lvl1pPr>
          </a:lstStyle>
          <a:p>
            <a:pPr>
              <a:defRPr/>
            </a:pPr>
            <a:fld id="{E88A634C-479E-41A7-B0CA-DAEED317AA1B}" type="datetimeFigureOut">
              <a:rPr lang="en-US"/>
              <a:pPr>
                <a:defRPr/>
              </a:pPr>
              <a:t>7/4/22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0800" y="6492876"/>
            <a:ext cx="3048000" cy="365125"/>
          </a:xfrm>
          <a:prstGeom prst="rect">
            <a:avLst/>
          </a:prstGeom>
        </p:spPr>
        <p:txBody>
          <a:bodyPr/>
          <a:lstStyle>
            <a:lvl1pPr>
              <a:spcBef>
                <a:spcPct val="50000"/>
              </a:spcBef>
              <a:defRPr/>
            </a:lvl1pPr>
          </a:lstStyle>
          <a:p>
            <a:pPr>
              <a:defRPr/>
            </a:pPr>
            <a:r>
              <a:rPr lang="pt-BR"/>
              <a:t>Classificação – Uso interno                                       </a:t>
            </a:r>
          </a:p>
          <a:p>
            <a:pPr>
              <a:defRPr/>
            </a:pPr>
            <a:r>
              <a:rPr lang="pt-BR"/>
              <a:t>Classified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200" y="6492876"/>
            <a:ext cx="609600" cy="365125"/>
          </a:xfrm>
          <a:prstGeom prst="rect">
            <a:avLst/>
          </a:prstGeom>
        </p:spPr>
        <p:txBody>
          <a:bodyPr anchor="t"/>
          <a:lstStyle>
            <a:lvl1pPr>
              <a:spcBef>
                <a:spcPct val="50000"/>
              </a:spcBef>
              <a:defRPr/>
            </a:lvl1pPr>
          </a:lstStyle>
          <a:p>
            <a:pPr>
              <a:defRPr/>
            </a:pPr>
            <a:fld id="{B97C47DB-BE9B-454B-9633-E77E4FA1E2A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0315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89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669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49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0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98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26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02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90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04052-776D-44F3-AE10-28FBCAB34546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BAC91-0911-442D-BD4A-23DE29C50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16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12" r:id="rId12"/>
    <p:sldLayoutId id="2147483713" r:id="rId13"/>
    <p:sldLayoutId id="2147483714" r:id="rId14"/>
    <p:sldLayoutId id="2147483718" r:id="rId15"/>
    <p:sldLayoutId id="2147483719" r:id="rId16"/>
    <p:sldLayoutId id="2147483720" r:id="rId17"/>
    <p:sldLayoutId id="2147483722" r:id="rId18"/>
    <p:sldLayoutId id="214748372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tif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tif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8.jpeg"/><Relationship Id="rId4" Type="http://schemas.openxmlformats.org/officeDocument/2006/relationships/image" Target="../media/image180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gif"/><Relationship Id="rId5" Type="http://schemas.openxmlformats.org/officeDocument/2006/relationships/image" Target="../media/image178.jpeg"/><Relationship Id="rId4" Type="http://schemas.openxmlformats.org/officeDocument/2006/relationships/image" Target="../media/image175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9.wdp"/><Relationship Id="rId4" Type="http://schemas.openxmlformats.org/officeDocument/2006/relationships/image" Target="../media/image18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jpeg"/><Relationship Id="rId39" Type="http://schemas.openxmlformats.org/officeDocument/2006/relationships/image" Target="../media/image37.jpeg"/><Relationship Id="rId21" Type="http://schemas.openxmlformats.org/officeDocument/2006/relationships/image" Target="../media/image19.jpeg"/><Relationship Id="rId34" Type="http://schemas.openxmlformats.org/officeDocument/2006/relationships/image" Target="../media/image32.png"/><Relationship Id="rId42" Type="http://schemas.openxmlformats.org/officeDocument/2006/relationships/image" Target="../media/image40.jpeg"/><Relationship Id="rId47" Type="http://schemas.openxmlformats.org/officeDocument/2006/relationships/image" Target="../media/image44.jpeg"/><Relationship Id="rId50" Type="http://schemas.openxmlformats.org/officeDocument/2006/relationships/image" Target="../media/image47.jpg"/><Relationship Id="rId55" Type="http://schemas.openxmlformats.org/officeDocument/2006/relationships/image" Target="../media/image52.gif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.jpeg"/><Relationship Id="rId29" Type="http://schemas.openxmlformats.org/officeDocument/2006/relationships/image" Target="../media/image27.png"/><Relationship Id="rId11" Type="http://schemas.openxmlformats.org/officeDocument/2006/relationships/image" Target="../media/image9.jpeg"/><Relationship Id="rId24" Type="http://schemas.openxmlformats.org/officeDocument/2006/relationships/image" Target="../media/image22.png"/><Relationship Id="rId32" Type="http://schemas.openxmlformats.org/officeDocument/2006/relationships/image" Target="../media/image30.jpeg"/><Relationship Id="rId37" Type="http://schemas.openxmlformats.org/officeDocument/2006/relationships/image" Target="../media/image35.jpeg"/><Relationship Id="rId40" Type="http://schemas.openxmlformats.org/officeDocument/2006/relationships/image" Target="../media/image38.png"/><Relationship Id="rId45" Type="http://schemas.openxmlformats.org/officeDocument/2006/relationships/image" Target="../media/image2.png"/><Relationship Id="rId53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jpeg"/><Relationship Id="rId52" Type="http://schemas.openxmlformats.org/officeDocument/2006/relationships/image" Target="../media/image49.jpg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jpe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jpeg"/><Relationship Id="rId48" Type="http://schemas.openxmlformats.org/officeDocument/2006/relationships/image" Target="../media/image45.png"/><Relationship Id="rId56" Type="http://schemas.openxmlformats.org/officeDocument/2006/relationships/image" Target="../media/image53.jpg"/><Relationship Id="rId8" Type="http://schemas.openxmlformats.org/officeDocument/2006/relationships/image" Target="../media/image7.png"/><Relationship Id="rId51" Type="http://schemas.openxmlformats.org/officeDocument/2006/relationships/image" Target="../media/image48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jpeg"/><Relationship Id="rId38" Type="http://schemas.openxmlformats.org/officeDocument/2006/relationships/image" Target="../media/image36.jpeg"/><Relationship Id="rId46" Type="http://schemas.openxmlformats.org/officeDocument/2006/relationships/image" Target="../media/image43.png"/><Relationship Id="rId20" Type="http://schemas.openxmlformats.org/officeDocument/2006/relationships/image" Target="../media/image18.jpeg"/><Relationship Id="rId41" Type="http://schemas.openxmlformats.org/officeDocument/2006/relationships/image" Target="../media/image39.jpeg"/><Relationship Id="rId54" Type="http://schemas.openxmlformats.org/officeDocument/2006/relationships/image" Target="../media/image51.jpeg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1.jpe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6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br/url?sa=i&amp;rct=j&amp;q=positivo+e+negativo+imagens&amp;source=images&amp;cd=&amp;cad=rja&amp;docid=3jqQUlhRjoyZtM&amp;tbnid=tVVx9nPR5uFQkM:&amp;ved=0CAUQjRw&amp;url=http://portaldoprofessor.mec.gov.br/fichaTecnicaAula.html?aula%3D23894&amp;ei=YgPUUeTYLYzO8wTn3IGYAw&amp;v6u=http://s-v6exp1-ds.metric.gstatic.com/gen_204?ip%3D187.114.224.81%26ts%3D1372848978618341%26auth%3D2ssmqbx2erdzryxg6kyt6zciykmvsmyf%26rndm%3D0.3379783416095879&amp;v6s=2&amp;v6t=16129&amp;psig=AFQjCNEtpQ-JWP8zw_C4DpsYmm5a5yncuw&amp;ust=137293537863689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84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9" Type="http://schemas.openxmlformats.org/officeDocument/2006/relationships/image" Target="../media/image121.png"/><Relationship Id="rId21" Type="http://schemas.openxmlformats.org/officeDocument/2006/relationships/image" Target="../media/image103.png"/><Relationship Id="rId34" Type="http://schemas.openxmlformats.org/officeDocument/2006/relationships/image" Target="../media/image116.png"/><Relationship Id="rId42" Type="http://schemas.openxmlformats.org/officeDocument/2006/relationships/image" Target="../media/image124.png"/><Relationship Id="rId47" Type="http://schemas.openxmlformats.org/officeDocument/2006/relationships/image" Target="../media/image129.png"/><Relationship Id="rId50" Type="http://schemas.openxmlformats.org/officeDocument/2006/relationships/image" Target="../media/image132.png"/><Relationship Id="rId55" Type="http://schemas.openxmlformats.org/officeDocument/2006/relationships/image" Target="../media/image137.png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98.png"/><Relationship Id="rId29" Type="http://schemas.openxmlformats.org/officeDocument/2006/relationships/image" Target="../media/image111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32" Type="http://schemas.openxmlformats.org/officeDocument/2006/relationships/image" Target="../media/image114.png"/><Relationship Id="rId37" Type="http://schemas.openxmlformats.org/officeDocument/2006/relationships/image" Target="../media/image119.png"/><Relationship Id="rId40" Type="http://schemas.openxmlformats.org/officeDocument/2006/relationships/image" Target="../media/image122.png"/><Relationship Id="rId45" Type="http://schemas.openxmlformats.org/officeDocument/2006/relationships/image" Target="../media/image127.png"/><Relationship Id="rId53" Type="http://schemas.openxmlformats.org/officeDocument/2006/relationships/image" Target="../media/image135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31" Type="http://schemas.openxmlformats.org/officeDocument/2006/relationships/image" Target="../media/image113.png"/><Relationship Id="rId44" Type="http://schemas.openxmlformats.org/officeDocument/2006/relationships/image" Target="../media/image126.png"/><Relationship Id="rId52" Type="http://schemas.openxmlformats.org/officeDocument/2006/relationships/image" Target="../media/image134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Relationship Id="rId35" Type="http://schemas.openxmlformats.org/officeDocument/2006/relationships/image" Target="../media/image117.png"/><Relationship Id="rId43" Type="http://schemas.openxmlformats.org/officeDocument/2006/relationships/image" Target="../media/image125.png"/><Relationship Id="rId48" Type="http://schemas.openxmlformats.org/officeDocument/2006/relationships/image" Target="../media/image130.png"/><Relationship Id="rId8" Type="http://schemas.openxmlformats.org/officeDocument/2006/relationships/image" Target="../media/image90.png"/><Relationship Id="rId51" Type="http://schemas.openxmlformats.org/officeDocument/2006/relationships/image" Target="../media/image133.png"/><Relationship Id="rId3" Type="http://schemas.openxmlformats.org/officeDocument/2006/relationships/image" Target="../media/image85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33" Type="http://schemas.openxmlformats.org/officeDocument/2006/relationships/image" Target="../media/image115.png"/><Relationship Id="rId38" Type="http://schemas.openxmlformats.org/officeDocument/2006/relationships/image" Target="../media/image120.png"/><Relationship Id="rId46" Type="http://schemas.openxmlformats.org/officeDocument/2006/relationships/image" Target="../media/image128.png"/><Relationship Id="rId20" Type="http://schemas.openxmlformats.org/officeDocument/2006/relationships/image" Target="../media/image102.png"/><Relationship Id="rId41" Type="http://schemas.openxmlformats.org/officeDocument/2006/relationships/image" Target="../media/image123.png"/><Relationship Id="rId54" Type="http://schemas.openxmlformats.org/officeDocument/2006/relationships/image" Target="../media/image136.png"/><Relationship Id="rId1" Type="http://schemas.openxmlformats.org/officeDocument/2006/relationships/tags" Target="../tags/tag5.xml"/><Relationship Id="rId6" Type="http://schemas.openxmlformats.org/officeDocument/2006/relationships/image" Target="../media/image88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28" Type="http://schemas.openxmlformats.org/officeDocument/2006/relationships/image" Target="../media/image110.png"/><Relationship Id="rId36" Type="http://schemas.openxmlformats.org/officeDocument/2006/relationships/image" Target="../media/image118.png"/><Relationship Id="rId49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oleObject" Target="../embeddings/oleObject1.bin"/><Relationship Id="rId7" Type="http://schemas.openxmlformats.org/officeDocument/2006/relationships/diagramQuickStyle" Target="../diagrams/quickStyle1.xml"/><Relationship Id="rId2" Type="http://schemas.openxmlformats.org/officeDocument/2006/relationships/hyperlink" Target="Painel%20do%20Gestor_FG.xlsm" TargetMode="Externa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42.emf"/><Relationship Id="rId9" Type="http://schemas.microsoft.com/office/2007/relationships/diagramDrawing" Target="../diagrams/drawing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-commons-images.com/handwriting/a/agenda.htm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52.jp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.xml"/><Relationship Id="rId6" Type="http://schemas.openxmlformats.org/officeDocument/2006/relationships/image" Target="../media/image151.jpg"/><Relationship Id="rId5" Type="http://schemas.microsoft.com/office/2007/relationships/hdphoto" Target="../media/hdphoto12.wdp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tiff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tiff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tiff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tiff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162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70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tif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microsoft.com/office/2007/relationships/hdphoto" Target="../media/hdphoto5.wdp"/><Relationship Id="rId4" Type="http://schemas.openxmlformats.org/officeDocument/2006/relationships/image" Target="../media/image6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5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tif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63831" y="3429000"/>
            <a:ext cx="10515600" cy="1325563"/>
          </a:xfrm>
        </p:spPr>
        <p:txBody>
          <a:bodyPr>
            <a:noAutofit/>
          </a:bodyPr>
          <a:lstStyle/>
          <a:p>
            <a:r>
              <a:rPr lang="pt-BR" sz="66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EXCELÊNCIA</a:t>
            </a:r>
            <a: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 </a:t>
            </a:r>
            <a:r>
              <a:rPr lang="pt-BR" sz="36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NA</a:t>
            </a:r>
            <a:b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</a:br>
            <a:r>
              <a:rPr lang="pt-BR" sz="80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EXECUÇÃO</a:t>
            </a:r>
            <a: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 </a:t>
            </a:r>
            <a:b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</a:br>
            <a: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BRASIL DOS PARAFUSOS</a:t>
            </a:r>
            <a:b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</a:br>
            <a: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2022</a:t>
            </a:r>
            <a:b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</a:br>
            <a:endParaRPr lang="pt-BR" sz="5400" dirty="0">
              <a:solidFill>
                <a:schemeClr val="accent5">
                  <a:lumMod val="75000"/>
                </a:schemeClr>
              </a:solidFill>
              <a:latin typeface="Uni Neue Heavy" charset="0"/>
              <a:ea typeface="Uni Neue Heavy" charset="0"/>
              <a:cs typeface="Uni Neue Heavy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468029" y="1229090"/>
            <a:ext cx="4434719" cy="35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Uni Neue" charset="0"/>
                <a:ea typeface="Uni Neue" charset="0"/>
                <a:cs typeface="Uni Neue" charset="0"/>
              </a:rPr>
              <a:t>PROGRAMA DE FORMAÇÃO AVANÇADO</a:t>
            </a:r>
            <a:endParaRPr lang="pt-BR" dirty="0">
              <a:solidFill>
                <a:schemeClr val="accent5">
                  <a:lumMod val="75000"/>
                </a:schemeClr>
              </a:solidFill>
              <a:latin typeface="Uni Neue" charset="0"/>
              <a:ea typeface="Uni Neue" charset="0"/>
              <a:cs typeface="Uni Neue" charset="0"/>
            </a:endParaRP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1646598" y="1791670"/>
            <a:ext cx="407758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257BB2AA-6AE7-4D4D-B740-B22FCDD29D73}"/>
              </a:ext>
            </a:extLst>
          </p:cNvPr>
          <p:cNvSpPr/>
          <p:nvPr/>
        </p:nvSpPr>
        <p:spPr>
          <a:xfrm>
            <a:off x="6321631" y="5678668"/>
            <a:ext cx="2682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CLÓVIS LUMERTZ</a:t>
            </a:r>
          </a:p>
        </p:txBody>
      </p:sp>
      <p:pic>
        <p:nvPicPr>
          <p:cNvPr id="10" name="Google Shape;108;p1">
            <a:extLst>
              <a:ext uri="{FF2B5EF4-FFF2-40B4-BE49-F238E27FC236}">
                <a16:creationId xmlns:a16="http://schemas.microsoft.com/office/drawing/2014/main" id="{25E0EFCF-5727-483F-0DF2-D5ADEC5A02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3033"/>
          <a:stretch/>
        </p:blipFill>
        <p:spPr>
          <a:xfrm>
            <a:off x="8437065" y="102292"/>
            <a:ext cx="1267006" cy="974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64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9BA466F-5208-41F1-AFF0-50C1ECB89CB1}"/>
              </a:ext>
            </a:extLst>
          </p:cNvPr>
          <p:cNvSpPr/>
          <p:nvPr/>
        </p:nvSpPr>
        <p:spPr>
          <a:xfrm>
            <a:off x="1371790" y="4357393"/>
            <a:ext cx="9296211" cy="1384994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2052" name="Picture 4" descr="Resultado de imagem para retrovisor">
            <a:extLst>
              <a:ext uri="{FF2B5EF4-FFF2-40B4-BE49-F238E27FC236}">
                <a16:creationId xmlns:a16="http://schemas.microsoft.com/office/drawing/2014/main" id="{FF581C64-6518-4EE1-87DF-25FDAFADB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26"/>
          <a:stretch/>
        </p:blipFill>
        <p:spPr bwMode="auto">
          <a:xfrm>
            <a:off x="-152209" y="-1"/>
            <a:ext cx="65311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binoculo homem olhando">
            <a:extLst>
              <a:ext uri="{FF2B5EF4-FFF2-40B4-BE49-F238E27FC236}">
                <a16:creationId xmlns:a16="http://schemas.microsoft.com/office/drawing/2014/main" id="{ACF1631E-A7DB-450F-8368-FD7B9B5A7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 bwMode="auto">
          <a:xfrm>
            <a:off x="5694859" y="1"/>
            <a:ext cx="64971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7" name="CaixaDeTexto 4"/>
          <p:cNvSpPr txBox="1">
            <a:spLocks noChangeArrowheads="1"/>
          </p:cNvSpPr>
          <p:nvPr/>
        </p:nvSpPr>
        <p:spPr bwMode="auto">
          <a:xfrm>
            <a:off x="7439200" y="4314528"/>
            <a:ext cx="3067635" cy="16389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6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FUTURO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27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QUE NOS AGUARDA</a:t>
            </a:r>
          </a:p>
        </p:txBody>
      </p:sp>
      <p:sp>
        <p:nvSpPr>
          <p:cNvPr id="54276" name="CaixaDeTexto 3"/>
          <p:cNvSpPr txBox="1">
            <a:spLocks noChangeArrowheads="1"/>
          </p:cNvSpPr>
          <p:nvPr/>
        </p:nvSpPr>
        <p:spPr bwMode="auto">
          <a:xfrm>
            <a:off x="1435353" y="4314529"/>
            <a:ext cx="3199274" cy="16389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6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PASSADO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27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DE ONDE VIEMOS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F53DA0-3B42-FD4E-831E-561A1903F9EA}"/>
              </a:ext>
            </a:extLst>
          </p:cNvPr>
          <p:cNvSpPr txBox="1"/>
          <p:nvPr/>
        </p:nvSpPr>
        <p:spPr>
          <a:xfrm>
            <a:off x="5229826" y="4626152"/>
            <a:ext cx="93006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6000" dirty="0" err="1">
                <a:solidFill>
                  <a:srgbClr val="FFFF00"/>
                </a:solidFill>
                <a:latin typeface="Gill Sans Ultra Bold" panose="020B0A02020104020203" pitchFamily="34" charset="77"/>
              </a:rPr>
              <a:t>X</a:t>
            </a:r>
            <a:endParaRPr lang="pt-BR" sz="6000" dirty="0">
              <a:solidFill>
                <a:srgbClr val="FFFF00"/>
              </a:solidFill>
              <a:latin typeface="Gill Sans Ultra Bold" panose="020B0A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9906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919" name="Group 39"/>
          <p:cNvGraphicFramePr>
            <a:graphicFrameLocks noGrp="1"/>
          </p:cNvGraphicFramePr>
          <p:nvPr/>
        </p:nvGraphicFramePr>
        <p:xfrm>
          <a:off x="0" y="1"/>
          <a:ext cx="12192000" cy="6956388"/>
        </p:xfrm>
        <a:graphic>
          <a:graphicData uri="http://schemas.openxmlformats.org/drawingml/2006/table">
            <a:tbl>
              <a:tblPr/>
              <a:tblGrid>
                <a:gridCol w="351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OBJEÇÕES COMUNS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CAMINHOS &amp; ARGUMENTOS</a:t>
                      </a: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5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QUERO BRINDE...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Podemos criar um sistema de bonificação por volume de negócios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Providenciaremos algumas amostras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5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PRAZO DE PAGAMENTO TÁ APERTADO...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Temos limites para mantermos nossas finanças sempre saudáveis para os cooperados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Identifique o custo financeiro e mostre o prazo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Temos flexibilidade na política comercial para volumes maiores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É a média do mercado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Existem precedentes, mas poderemos estudar mais adiante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25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PERDI 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E CONFIANÇA...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O índice de devolução é próximo a zero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Histórico de SUCESSO compartilhado com nossos clientes/cooperados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Alta tecnologia, investimentos constates em qualidade e desenvolvimento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Programas próprios para treinamento e aperfeiçoamento dos cooperados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“IMAGEM” DE PREPOTÊNCIA...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Certamente nosso perfil e procedimentos não se enquadram neste caso, somos historicamente próximos de nossos clientes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Cada cliente é único e singular, não apenas um número no cadastro mas um PARCEIRO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POUCO APOIO E ORIENTAÇÃO 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Nossa equipe “pega junto” com o cliente, não somos apenas tiradores de pedidos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Somos seus assessores comerciais, apoiamos e orientamos para os melhores resultados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NORMAS DE CRÉDITO...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6" marB="4569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Temos critérios que garantem: Segurança, Saúde financeira, Rigor em parâmetros de mercado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9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 </a:t>
                      </a: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MANDARAM</a:t>
                      </a: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PEDIDO INCOMPLETO...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6" marB="4569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A oferta não acompanhou a demanda, já estamos ajustando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Antecipe o pedido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Priorizamos atender uma parte para não deixar o ciente sem nada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4113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942" name="Group 38"/>
          <p:cNvGraphicFramePr>
            <a:graphicFrameLocks noGrp="1"/>
          </p:cNvGraphicFramePr>
          <p:nvPr/>
        </p:nvGraphicFramePr>
        <p:xfrm>
          <a:off x="0" y="1"/>
          <a:ext cx="12192000" cy="6820274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6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OBJEÇÕES COMUNS</a:t>
                      </a: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CAMINHOS &amp; ARGUMENTOS</a:t>
                      </a: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1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RECLAMAÇÕES PELOS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ERROS PASSADOS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  Sua sugestão e crítica é sempre bem vinda 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Ouvir e valorizar a opinião do cliente para nossa melhoria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Temos o maior interesse em atender cada vez melhor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Valorizar os nossos acertos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Queremos ter uma nova oportunidade 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Mostrar um exemplo que seja referencial positivo</a:t>
                      </a: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0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 </a:t>
                      </a: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BUROCRACIA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Procedimentos ordenados geram confiabilidade e garantem o negócio</a:t>
                      </a: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0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LENTIDÃO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Temos carteira grande, garantimos qualidade no atendimento e no suprimento</a:t>
                      </a: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1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CONCORRÊNCIA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Já compra de outros, então, somos opção para conhecer 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Comprar de outro é trocar o certo pelo incerto 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Temos uma relação de confiança de anos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Aumente a oferta com mais produtos/</a:t>
                      </a:r>
                      <a:r>
                        <a:rPr kumimoji="0" lang="pt-B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mix</a:t>
                      </a: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 (no caso de querermos entrar)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Garantimos o nível de abastecimento o ano inteiro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Temos marcas conceituadas no mercado</a:t>
                      </a: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9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 </a:t>
                      </a: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PRODUTOS TROCADOS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Providenciar a reposição urgente e ter maior atenção nas próximas entregas</a:t>
                      </a: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9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PREÇO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De onde vem a diferença? 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Temos outras vantagens que compensam (rendimento, serviço, suporte técnico)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Vamos rever condições ? 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De que volumes/quantidades estamos falando ?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+ Qualidade = Valor mais alto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(+ / - / X / ÷)</a:t>
                      </a: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7295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942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39115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/>
              <a:tblGrid>
                <a:gridCol w="314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OBJEÇÕES COMUNS</a:t>
                      </a: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CAMINHOS &amp; ARGUMENTOS</a:t>
                      </a: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ESPERAR O MERCADO VALE MAIS A PENA ...</a:t>
                      </a: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ESTOU TRABALHANDO COM OUTRAS MARCAS ...</a:t>
                      </a: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5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ESTOU SEM LIMITE NO CRÉDITO...</a:t>
                      </a: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93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ESTE PRODUTO NÃO TEM HISTÓRIA ...</a:t>
                      </a: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5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AQUI NINGUÉM COMPRA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ESTE TIPO...</a:t>
                      </a: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3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TEM GENTE COM DESCONTO MAIOR QUE O MEU ...</a:t>
                      </a: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A0860447-7F55-5B45-894A-3CD4CC79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768350"/>
            <a:ext cx="96901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5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942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117397"/>
              </p:ext>
            </p:extLst>
          </p:nvPr>
        </p:nvGraphicFramePr>
        <p:xfrm>
          <a:off x="0" y="0"/>
          <a:ext cx="12192000" cy="6975143"/>
        </p:xfrm>
        <a:graphic>
          <a:graphicData uri="http://schemas.openxmlformats.org/drawingml/2006/table">
            <a:tbl>
              <a:tblPr/>
              <a:tblGrid>
                <a:gridCol w="348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OBJEÇÕES COMUNS</a:t>
                      </a: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CAMINHOS &amp; ARGUMENTOS</a:t>
                      </a: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ME FALARAM MAL DESTE PRODUTO ...</a:t>
                      </a: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NA CAMPANHA PASSADA GANHEI MAIS DESCONTO ...</a:t>
                      </a: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5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 PREÇO SUBIU MUITO ALÉM DO VALOR DO PRODUTO A SER ARMAZENADO ...</a:t>
                      </a: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93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PRECISO MAIS DESCONTO DO QUE ISTO... QUERO FALAR COM O DIRETOR ...</a:t>
                      </a: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5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VOCÊS DÃO MAIS VALOR PARA OS GRANDES ...</a:t>
                      </a: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3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4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...</a:t>
                      </a:r>
                    </a:p>
                  </a:txBody>
                  <a:tcPr marL="91447" marR="91447" marT="45723" marB="4572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L="91447" marR="91447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A0860447-7F55-5B45-894A-3CD4CC79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083" y="698902"/>
            <a:ext cx="96901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ChangeArrowheads="1"/>
          </p:cNvSpPr>
          <p:nvPr/>
        </p:nvSpPr>
        <p:spPr bwMode="auto">
          <a:xfrm>
            <a:off x="2119178" y="257903"/>
            <a:ext cx="7953644" cy="96949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None/>
            </a:pPr>
            <a:r>
              <a:rPr lang="pt-BR" altLang="pt-BR" sz="4000" dirty="0">
                <a:solidFill>
                  <a:srgbClr val="FF000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PASSO</a:t>
            </a:r>
            <a:r>
              <a:rPr lang="pt-BR" altLang="pt-BR" sz="4000" b="1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4: </a:t>
            </a:r>
            <a:r>
              <a:rPr lang="pt-BR" altLang="pt-BR" sz="6000" b="1" u="sng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FECHAMENTO</a:t>
            </a:r>
            <a:endParaRPr lang="pt-BR" altLang="pt-BR" sz="4000" b="1" u="sng" dirty="0">
              <a:solidFill>
                <a:srgbClr val="FF000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imagesCACXNPE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309">
            <a:off x="9046821" y="308935"/>
            <a:ext cx="3236135" cy="254089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2623821" y="1278275"/>
            <a:ext cx="8727688" cy="522476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tabLst>
                <a:tab pos="2286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286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286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Times New Roman" panose="02020603050405020304" pitchFamily="18" charset="0"/>
              <a:buNone/>
            </a:pPr>
            <a:r>
              <a:rPr lang="pt-BR" altLang="pt-BR" sz="3600" dirty="0">
                <a:latin typeface="Impact" panose="020B0806030902050204" pitchFamily="34" charset="0"/>
                <a:cs typeface="Arial" panose="020B0604020202020204" pitchFamily="34" charset="0"/>
              </a:rPr>
              <a:t>DIRETO</a:t>
            </a:r>
            <a:r>
              <a:rPr lang="pt-BR" altLang="pt-BR" sz="2400" dirty="0">
                <a:latin typeface="Impact" panose="020B0806030902050204" pitchFamily="34" charset="0"/>
                <a:cs typeface="Arial" panose="020B0604020202020204" pitchFamily="34" charset="0"/>
              </a:rPr>
              <a:t>: 	</a:t>
            </a:r>
          </a:p>
          <a:p>
            <a:pPr algn="l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Times New Roman" panose="02020603050405020304" pitchFamily="18" charset="0"/>
              <a:buNone/>
            </a:pPr>
            <a:r>
              <a:rPr lang="pt-BR" altLang="pt-BR" sz="2300" dirty="0">
                <a:latin typeface="Impact" panose="020B0806030902050204" pitchFamily="34" charset="0"/>
                <a:cs typeface="Arial" panose="020B0604020202020204" pitchFamily="34" charset="0"/>
              </a:rPr>
              <a:t>Solicita o pedido de maneira objetiva</a:t>
            </a:r>
          </a:p>
          <a:p>
            <a:pPr algn="l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Times New Roman" panose="02020603050405020304" pitchFamily="18" charset="0"/>
              <a:buNone/>
            </a:pPr>
            <a:r>
              <a:rPr lang="pt-BR" altLang="pt-BR" sz="2300" i="1" dirty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Ex.: TE MANDO O CONTRATO AGORA MESMO !</a:t>
            </a:r>
          </a:p>
          <a:p>
            <a:pPr algn="l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Times New Roman" panose="02020603050405020304" pitchFamily="18" charset="0"/>
              <a:buNone/>
            </a:pPr>
            <a:r>
              <a:rPr lang="pt-BR" altLang="pt-BR" sz="3600" dirty="0">
                <a:latin typeface="Impact" panose="020B0806030902050204" pitchFamily="34" charset="0"/>
                <a:cs typeface="Arial" panose="020B0604020202020204" pitchFamily="34" charset="0"/>
              </a:rPr>
              <a:t>RESUMO</a:t>
            </a:r>
            <a:r>
              <a:rPr lang="pt-BR" altLang="pt-BR" sz="2400" dirty="0">
                <a:latin typeface="Impact" panose="020B0806030902050204" pitchFamily="34" charset="0"/>
                <a:cs typeface="Arial" panose="020B0604020202020204" pitchFamily="34" charset="0"/>
              </a:rPr>
              <a:t>:   </a:t>
            </a:r>
          </a:p>
          <a:p>
            <a:pPr algn="l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Times New Roman" panose="02020603050405020304" pitchFamily="18" charset="0"/>
              <a:buNone/>
            </a:pPr>
            <a:r>
              <a:rPr lang="pt-BR" altLang="pt-BR" sz="2300" dirty="0">
                <a:latin typeface="Impact" panose="020B0806030902050204" pitchFamily="34" charset="0"/>
                <a:cs typeface="Arial" panose="020B0604020202020204" pitchFamily="34" charset="0"/>
              </a:rPr>
              <a:t>Sumariza os benefícios e conclui as vantagens</a:t>
            </a:r>
          </a:p>
          <a:p>
            <a:pPr algn="l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Times New Roman" panose="02020603050405020304" pitchFamily="18" charset="0"/>
              <a:buNone/>
            </a:pPr>
            <a:r>
              <a:rPr lang="pt-BR" altLang="pt-BR" sz="2300" i="1" dirty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Ex.: Em resumo, estamos garantindo PRODUTIVIDADE!</a:t>
            </a:r>
          </a:p>
          <a:p>
            <a:pPr algn="l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Times New Roman" panose="02020603050405020304" pitchFamily="18" charset="0"/>
              <a:buNone/>
            </a:pPr>
            <a:r>
              <a:rPr lang="pt-BR" altLang="pt-BR" sz="3600" dirty="0">
                <a:latin typeface="Impact" panose="020B0806030902050204" pitchFamily="34" charset="0"/>
                <a:cs typeface="Arial" panose="020B0604020202020204" pitchFamily="34" charset="0"/>
              </a:rPr>
              <a:t>LIMITAÇÃO</a:t>
            </a:r>
            <a:r>
              <a:rPr lang="pt-BR" altLang="pt-BR" dirty="0">
                <a:latin typeface="Impact" panose="020B0806030902050204" pitchFamily="34" charset="0"/>
                <a:cs typeface="Arial" panose="020B0604020202020204" pitchFamily="34" charset="0"/>
              </a:rPr>
              <a:t>:  </a:t>
            </a:r>
          </a:p>
          <a:p>
            <a:pPr algn="l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Times New Roman" panose="02020603050405020304" pitchFamily="18" charset="0"/>
              <a:buNone/>
            </a:pPr>
            <a:r>
              <a:rPr lang="pt-BR" altLang="pt-BR" sz="2300" dirty="0">
                <a:latin typeface="Impact" panose="020B0806030902050204" pitchFamily="34" charset="0"/>
                <a:cs typeface="Arial" panose="020B0604020202020204" pitchFamily="34" charset="0"/>
              </a:rPr>
              <a:t>Questiona sobre versões prediletas</a:t>
            </a:r>
            <a:endParaRPr lang="pt-BR" altLang="pt-BR" sz="2300" dirty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  <a:p>
            <a:pPr algn="l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Times New Roman" panose="02020603050405020304" pitchFamily="18" charset="0"/>
              <a:buNone/>
            </a:pPr>
            <a:r>
              <a:rPr lang="pt-BR" altLang="pt-BR" sz="2300" i="1" dirty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Ex.: O </a:t>
            </a:r>
            <a:r>
              <a:rPr lang="pt-BR" altLang="pt-BR" sz="2300" i="1" dirty="0" err="1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Sr</a:t>
            </a:r>
            <a:r>
              <a:rPr lang="pt-BR" altLang="pt-BR" sz="2300" i="1" dirty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(a). PREFERE A 4ª. OU 5ª. OPÇÃO ?</a:t>
            </a:r>
          </a:p>
          <a:p>
            <a:pPr algn="l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Times New Roman" panose="02020603050405020304" pitchFamily="18" charset="0"/>
              <a:buNone/>
            </a:pPr>
            <a:endParaRPr lang="pt-BR" altLang="pt-BR" sz="2300" i="1" dirty="0">
              <a:solidFill>
                <a:srgbClr val="C00000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  <a:p>
            <a:pPr algn="l" eaLnBrk="1" hangingPunct="1">
              <a:lnSpc>
                <a:spcPct val="110000"/>
              </a:lnSpc>
              <a:spcBef>
                <a:spcPct val="0"/>
              </a:spcBef>
              <a:buClr>
                <a:srgbClr val="FF0000"/>
              </a:buClr>
              <a:buFont typeface="Times New Roman" panose="02020603050405020304" pitchFamily="18" charset="0"/>
              <a:buNone/>
            </a:pPr>
            <a:r>
              <a:rPr lang="pt-BR" altLang="pt-BR" sz="3600" i="1" dirty="0">
                <a:solidFill>
                  <a:srgbClr val="FF00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VAI... APROVEITA ... O QUE ESTÁ FALTANDO ?</a:t>
            </a:r>
          </a:p>
        </p:txBody>
      </p:sp>
      <p:sp>
        <p:nvSpPr>
          <p:cNvPr id="5" name="CaixaDeTexto 2">
            <a:extLst>
              <a:ext uri="{FF2B5EF4-FFF2-40B4-BE49-F238E27FC236}">
                <a16:creationId xmlns:a16="http://schemas.microsoft.com/office/drawing/2014/main" id="{C915F5B6-6413-D245-B7B3-0385CA3CDD8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003509" y="2644170"/>
            <a:ext cx="757667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9600" b="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NEGOCIAÇÃO</a:t>
            </a:r>
            <a:endParaRPr lang="pt-BR" altLang="pt-BR" sz="9600" b="0" u="sng" dirty="0">
              <a:solidFill>
                <a:schemeClr val="bg2">
                  <a:lumMod val="90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80433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99FEAB-B9DB-4300-BABA-1347891AFD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9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725116" y="526470"/>
            <a:ext cx="7228261" cy="2385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MOCAAPDP !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4" r="16013"/>
          <a:stretch/>
        </p:blipFill>
        <p:spPr>
          <a:xfrm>
            <a:off x="4587498" y="3626634"/>
            <a:ext cx="1751748" cy="270489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4" name="Imagem 3" descr="imagesCACXNPEU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5641">
            <a:off x="6615746" y="4080382"/>
            <a:ext cx="2165199" cy="22521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ctor reto 19"/>
          <p:cNvCxnSpPr/>
          <p:nvPr/>
        </p:nvCxnSpPr>
        <p:spPr bwMode="auto">
          <a:xfrm>
            <a:off x="2697928" y="892063"/>
            <a:ext cx="546871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92E4AD0C-DC7D-B84E-A2FF-24E873F64CF5}"/>
              </a:ext>
            </a:extLst>
          </p:cNvPr>
          <p:cNvSpPr/>
          <p:nvPr/>
        </p:nvSpPr>
        <p:spPr>
          <a:xfrm>
            <a:off x="3274637" y="721159"/>
            <a:ext cx="4680520" cy="84796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VENDA NA OFERTA ATIVA</a:t>
            </a:r>
          </a:p>
          <a:p>
            <a:pPr algn="ctr"/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Imagem 34" descr="imagesCAL5960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9871" y="5545695"/>
            <a:ext cx="1041231" cy="7253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36" name="Imagem 35" descr="imagesCAHW0IF8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586" y="5598777"/>
            <a:ext cx="1054579" cy="66699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32" name="Imagem 31" descr="imagesCAX0EJ7R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5325" y="5531619"/>
            <a:ext cx="673723" cy="88426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10595" name="Text Box 3"/>
          <p:cNvSpPr txBox="1">
            <a:spLocks noChangeArrowheads="1"/>
          </p:cNvSpPr>
          <p:nvPr/>
        </p:nvSpPr>
        <p:spPr bwMode="auto">
          <a:xfrm>
            <a:off x="7353565" y="2337502"/>
            <a:ext cx="2765219" cy="13234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pt-BR" sz="2000" b="1" i="1" dirty="0">
                <a:solidFill>
                  <a:srgbClr val="FFFFFF"/>
                </a:solidFill>
                <a:latin typeface="Calibri" pitchFamily="34" charset="0"/>
              </a:rPr>
              <a:t>	ARREMATA A CARACTERÍSTICA, A IDEIA, A ‘COISA’ A SER VENDIDA ...</a:t>
            </a:r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4282749" y="1258895"/>
            <a:ext cx="2880320" cy="104644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2000" b="1" i="1" dirty="0">
                <a:solidFill>
                  <a:srgbClr val="FFFFFF"/>
                </a:solidFill>
                <a:latin typeface="Calibri" pitchFamily="34" charset="0"/>
              </a:rPr>
              <a:t>INDUZIR</a:t>
            </a:r>
            <a:r>
              <a:rPr lang="pt-BR" sz="20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</a:p>
          <a:p>
            <a:pPr marL="457200" indent="-457200" algn="ctr">
              <a:spcBef>
                <a:spcPct val="50000"/>
              </a:spcBef>
              <a:defRPr/>
            </a:pPr>
            <a:r>
              <a:rPr lang="pt-BR" sz="2800" b="1" dirty="0">
                <a:solidFill>
                  <a:srgbClr val="FFFFFF"/>
                </a:solidFill>
                <a:latin typeface="Calibri" pitchFamily="34" charset="0"/>
              </a:rPr>
              <a:t>DESEJO</a:t>
            </a:r>
            <a:r>
              <a:rPr lang="pt-BR" sz="20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7307837" y="1258895"/>
            <a:ext cx="2844769" cy="104644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20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  <a:r>
              <a:rPr lang="pt-BR" sz="2000" b="1" i="1" dirty="0">
                <a:solidFill>
                  <a:srgbClr val="FFFFFF"/>
                </a:solidFill>
                <a:latin typeface="Calibri" pitchFamily="34" charset="0"/>
              </a:rPr>
              <a:t>INDUZIR</a:t>
            </a:r>
            <a:r>
              <a:rPr lang="pt-BR" sz="20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</a:p>
          <a:p>
            <a:pPr marL="457200" indent="-457200" algn="ctr">
              <a:spcBef>
                <a:spcPct val="50000"/>
              </a:spcBef>
              <a:defRPr/>
            </a:pPr>
            <a:r>
              <a:rPr lang="pt-BR" sz="2800" b="1" dirty="0">
                <a:solidFill>
                  <a:srgbClr val="FFFFFF"/>
                </a:solidFill>
                <a:latin typeface="Calibri" pitchFamily="34" charset="0"/>
              </a:rPr>
              <a:t>ATRIBUTO</a:t>
            </a:r>
            <a:endParaRPr lang="pt-BR" sz="2000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4282749" y="2371384"/>
            <a:ext cx="2880321" cy="12003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pt-BR" sz="2400" b="1" i="1" dirty="0">
                <a:solidFill>
                  <a:srgbClr val="FFFFFF"/>
                </a:solidFill>
                <a:latin typeface="Calibri" pitchFamily="34" charset="0"/>
              </a:rPr>
              <a:t>	AMARRA COM UMA VANTAGEM UM BENEFÍCIO ...</a:t>
            </a:r>
          </a:p>
        </p:txBody>
      </p:sp>
      <p:sp>
        <p:nvSpPr>
          <p:cNvPr id="1983497" name="Text Box 9"/>
          <p:cNvSpPr txBox="1">
            <a:spLocks noChangeArrowheads="1"/>
          </p:cNvSpPr>
          <p:nvPr/>
        </p:nvSpPr>
        <p:spPr bwMode="auto">
          <a:xfrm>
            <a:off x="1330899" y="2318984"/>
            <a:ext cx="2734058" cy="13234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pt-BR" sz="2000" b="1" i="1" dirty="0">
                <a:solidFill>
                  <a:srgbClr val="FFFFFF"/>
                </a:solidFill>
                <a:latin typeface="Calibri" pitchFamily="34" charset="0"/>
              </a:rPr>
              <a:t>CRIE UMA HISTÓRIA, </a:t>
            </a:r>
          </a:p>
          <a:p>
            <a:pPr marL="457200" indent="-457200">
              <a:spcBef>
                <a:spcPct val="50000"/>
              </a:spcBef>
              <a:defRPr/>
            </a:pPr>
            <a:r>
              <a:rPr lang="pt-BR" sz="2000" b="1" i="1" dirty="0">
                <a:solidFill>
                  <a:srgbClr val="FFFFFF"/>
                </a:solidFill>
                <a:latin typeface="Calibri" pitchFamily="34" charset="0"/>
              </a:rPr>
              <a:t>SITUAÇÃO POSITIVA E </a:t>
            </a:r>
          </a:p>
          <a:p>
            <a:pPr marL="457200" indent="-457200">
              <a:spcBef>
                <a:spcPct val="50000"/>
              </a:spcBef>
              <a:defRPr/>
            </a:pPr>
            <a:r>
              <a:rPr lang="pt-BR" sz="2000" b="1" i="1" dirty="0">
                <a:solidFill>
                  <a:srgbClr val="FFFFFF"/>
                </a:solidFill>
                <a:latin typeface="Calibri" pitchFamily="34" charset="0"/>
              </a:rPr>
              <a:t>NEGATIVA ...</a:t>
            </a:r>
          </a:p>
        </p:txBody>
      </p:sp>
      <p:sp>
        <p:nvSpPr>
          <p:cNvPr id="110601" name="Text Box 10"/>
          <p:cNvSpPr txBox="1">
            <a:spLocks noChangeArrowheads="1"/>
          </p:cNvSpPr>
          <p:nvPr/>
        </p:nvSpPr>
        <p:spPr bwMode="auto">
          <a:xfrm>
            <a:off x="1330898" y="1247326"/>
            <a:ext cx="2734058" cy="104644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2000" b="1" i="1" dirty="0">
                <a:solidFill>
                  <a:srgbClr val="FFFFFF"/>
                </a:solidFill>
                <a:latin typeface="Calibri" pitchFamily="34" charset="0"/>
              </a:rPr>
              <a:t>INDUZIR</a:t>
            </a:r>
            <a:r>
              <a:rPr lang="pt-BR" sz="20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</a:p>
          <a:p>
            <a:pPr marL="457200" indent="-457200" algn="ctr">
              <a:spcBef>
                <a:spcPct val="50000"/>
              </a:spcBef>
              <a:defRPr/>
            </a:pPr>
            <a:r>
              <a:rPr lang="pt-BR" sz="20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  <a:r>
              <a:rPr lang="pt-BR" sz="2800" b="1" dirty="0">
                <a:solidFill>
                  <a:srgbClr val="FFFFFF"/>
                </a:solidFill>
                <a:latin typeface="Calibri" pitchFamily="34" charset="0"/>
              </a:rPr>
              <a:t>FILME</a:t>
            </a:r>
            <a:r>
              <a:rPr lang="pt-BR" sz="20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269100" y="3700594"/>
            <a:ext cx="2880320" cy="707886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pt-BR" sz="2000" b="1" i="1" dirty="0">
                <a:solidFill>
                  <a:schemeClr val="bg1"/>
                </a:solidFill>
                <a:latin typeface="Calibri" pitchFamily="34" charset="0"/>
              </a:rPr>
              <a:t>... SEGURANÇA É IMPORTANTE?</a:t>
            </a:r>
            <a:endParaRPr lang="pt-BR" sz="2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353565" y="3716793"/>
            <a:ext cx="2765219" cy="707886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pt-BR" sz="20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pt-BR" sz="2000" b="1" i="1" dirty="0">
                <a:solidFill>
                  <a:schemeClr val="bg1"/>
                </a:solidFill>
                <a:latin typeface="Calibri" pitchFamily="34" charset="0"/>
              </a:rPr>
              <a:t>ENTÃO MARCA FORTE  É TUDO, NÉ?</a:t>
            </a:r>
            <a:endParaRPr lang="pt-BR" sz="2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330898" y="3667640"/>
            <a:ext cx="2734058" cy="1323439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pt-BR" sz="2000" b="1" i="1" dirty="0">
                <a:solidFill>
                  <a:schemeClr val="bg1"/>
                </a:solidFill>
                <a:latin typeface="Calibri" pitchFamily="34" charset="0"/>
              </a:rPr>
              <a:t>IMAGINE VOCÊ CHEGAR EM CASA SEM RISCO... E ASSALTO...?</a:t>
            </a:r>
            <a:endParaRPr lang="pt-BR" sz="2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3" name="Seta para a direita 12"/>
          <p:cNvSpPr/>
          <p:nvPr/>
        </p:nvSpPr>
        <p:spPr>
          <a:xfrm>
            <a:off x="3902679" y="1617324"/>
            <a:ext cx="766369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endParaRPr lang="pt-BR" sz="1400" b="1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Seta para a direita 13"/>
          <p:cNvSpPr/>
          <p:nvPr/>
        </p:nvSpPr>
        <p:spPr>
          <a:xfrm>
            <a:off x="6875907" y="1617324"/>
            <a:ext cx="833841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endParaRPr lang="pt-BR" sz="1400" b="1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4998835" y="171338"/>
            <a:ext cx="1542438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SONDAGEM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2843285" y="171339"/>
            <a:ext cx="1542438" cy="400177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ACOLHIDA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159074" y="171338"/>
            <a:ext cx="1872208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ABORDAGEM</a:t>
            </a:r>
          </a:p>
        </p:txBody>
      </p:sp>
      <p:cxnSp>
        <p:nvCxnSpPr>
          <p:cNvPr id="18" name="Conector de seta reta 17"/>
          <p:cNvCxnSpPr>
            <a:endCxn id="15" idx="1"/>
          </p:cNvCxnSpPr>
          <p:nvPr/>
        </p:nvCxnSpPr>
        <p:spPr bwMode="auto">
          <a:xfrm flipV="1">
            <a:off x="4385723" y="371394"/>
            <a:ext cx="613112" cy="1584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endCxn id="17" idx="1"/>
          </p:cNvCxnSpPr>
          <p:nvPr/>
        </p:nvCxnSpPr>
        <p:spPr bwMode="auto">
          <a:xfrm flipV="1">
            <a:off x="6541274" y="371394"/>
            <a:ext cx="617801" cy="1584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 bwMode="auto">
          <a:xfrm rot="5400000" flipH="1" flipV="1">
            <a:off x="8009480" y="747601"/>
            <a:ext cx="2889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 bwMode="auto">
          <a:xfrm>
            <a:off x="2743285" y="892063"/>
            <a:ext cx="0" cy="379622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2050073" y="5113871"/>
            <a:ext cx="1368581" cy="461665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OBJEÇÃO</a:t>
            </a: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3490661" y="5145585"/>
            <a:ext cx="4163922" cy="40011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ELOGIA  -&gt;  REPETE  -&gt;  REVERTE</a:t>
            </a:r>
            <a:endParaRPr lang="pt-BR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0" name="Conector de seta reta 29"/>
          <p:cNvCxnSpPr>
            <a:cxnSpLocks/>
            <a:endCxn id="37" idx="1"/>
          </p:cNvCxnSpPr>
          <p:nvPr/>
        </p:nvCxnSpPr>
        <p:spPr bwMode="auto">
          <a:xfrm>
            <a:off x="7722592" y="5309358"/>
            <a:ext cx="418709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cxnSpLocks/>
          </p:cNvCxnSpPr>
          <p:nvPr/>
        </p:nvCxnSpPr>
        <p:spPr bwMode="auto">
          <a:xfrm flipH="1">
            <a:off x="9539761" y="4153594"/>
            <a:ext cx="1407616" cy="90233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" descr="imagesCACXNPEU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309">
            <a:off x="10022080" y="5129822"/>
            <a:ext cx="6572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6274419" y="6303693"/>
            <a:ext cx="1435328" cy="33855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PREÇO = + - x /</a:t>
            </a:r>
            <a:endParaRPr lang="pt-B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 Box 16"/>
          <p:cNvSpPr txBox="1">
            <a:spLocks noChangeArrowheads="1"/>
          </p:cNvSpPr>
          <p:nvPr/>
        </p:nvSpPr>
        <p:spPr bwMode="auto">
          <a:xfrm>
            <a:off x="8141300" y="5109303"/>
            <a:ext cx="1800200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FECHAMENTO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2C6CBEB9-073A-6A45-8073-3C75D7D2E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300" y="6194037"/>
            <a:ext cx="1800200" cy="4001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SAÍDA BACANA</a:t>
            </a:r>
          </a:p>
        </p:txBody>
      </p:sp>
      <p:cxnSp>
        <p:nvCxnSpPr>
          <p:cNvPr id="40" name="Conector de seta reta 30">
            <a:extLst>
              <a:ext uri="{FF2B5EF4-FFF2-40B4-BE49-F238E27FC236}">
                <a16:creationId xmlns:a16="http://schemas.microsoft.com/office/drawing/2014/main" id="{EF328DCC-F17F-3448-A089-E8DAE045F695}"/>
              </a:ext>
            </a:extLst>
          </p:cNvPr>
          <p:cNvCxnSpPr>
            <a:cxnSpLocks/>
          </p:cNvCxnSpPr>
          <p:nvPr/>
        </p:nvCxnSpPr>
        <p:spPr bwMode="auto">
          <a:xfrm>
            <a:off x="8994730" y="5598777"/>
            <a:ext cx="0" cy="50778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D5199538-E75B-DF4A-9001-838D6D50C3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6734">
            <a:off x="9913284" y="5964525"/>
            <a:ext cx="543166" cy="818470"/>
          </a:xfrm>
          <a:prstGeom prst="rect">
            <a:avLst/>
          </a:prstGeom>
        </p:spPr>
      </p:pic>
      <p:sp>
        <p:nvSpPr>
          <p:cNvPr id="38" name="Text Box 16">
            <a:extLst>
              <a:ext uri="{FF2B5EF4-FFF2-40B4-BE49-F238E27FC236}">
                <a16:creationId xmlns:a16="http://schemas.microsoft.com/office/drawing/2014/main" id="{8BFB4D25-FE9E-A942-9A44-20D600F0FFD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774459" y="2362714"/>
            <a:ext cx="2504541" cy="1077218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OFERTA COMPLETA</a:t>
            </a:r>
          </a:p>
        </p:txBody>
      </p:sp>
    </p:spTree>
    <p:extLst>
      <p:ext uri="{BB962C8B-B14F-4D97-AF65-F5344CB8AC3E}">
        <p14:creationId xmlns:p14="http://schemas.microsoft.com/office/powerpoint/2010/main" val="34450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5"/>
          <p:cNvSpPr txBox="1">
            <a:spLocks noChangeArrowheads="1"/>
          </p:cNvSpPr>
          <p:nvPr/>
        </p:nvSpPr>
        <p:spPr bwMode="auto">
          <a:xfrm rot="16200000">
            <a:off x="1008733" y="1659285"/>
            <a:ext cx="2741370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VENDA  ATIVA</a:t>
            </a:r>
          </a:p>
          <a:p>
            <a:pPr marL="457200" indent="-457200" algn="ctr">
              <a:defRPr/>
            </a:pP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457200" indent="-457200" algn="ctr">
              <a:defRPr/>
            </a:pP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457200" indent="-457200" algn="ctr">
              <a:defRPr/>
            </a:pP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457200" indent="-457200" algn="ctr">
              <a:defRPr/>
            </a:pP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457200" indent="-457200" algn="ctr">
              <a:defRPr/>
            </a:pP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457200" indent="-457200" algn="ctr">
              <a:defRPr/>
            </a:pP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4498693" y="1451268"/>
            <a:ext cx="7215751" cy="400110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flatTx/>
          </a:bodyPr>
          <a:lstStyle/>
          <a:p>
            <a:pPr marL="457200" indent="-457200" algn="r">
              <a:defRPr/>
            </a:pPr>
            <a:r>
              <a:rPr lang="pt-BR" sz="2000" b="1" i="1" dirty="0">
                <a:solidFill>
                  <a:schemeClr val="bg1"/>
                </a:solidFill>
                <a:latin typeface="Calibri" panose="020F0502020204030204" pitchFamily="34" charset="0"/>
              </a:rPr>
              <a:t>QUAL OPORTUNIDADE ESTÁ PROCURANDO?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4498693" y="765294"/>
            <a:ext cx="7215751" cy="400110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flatTx/>
          </a:bodyPr>
          <a:lstStyle/>
          <a:p>
            <a:pPr marL="457200" indent="-457200" algn="r">
              <a:defRPr/>
            </a:pPr>
            <a:r>
              <a:rPr lang="pt-BR" sz="2000" b="1" i="1" dirty="0">
                <a:solidFill>
                  <a:schemeClr val="bg1"/>
                </a:solidFill>
                <a:latin typeface="Calibri" panose="020F0502020204030204" pitchFamily="34" charset="0"/>
              </a:rPr>
              <a:t>OLÁ SR. ZÉ, COMO ESTÃO OS NEGÓCIOS?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93163" y="1355962"/>
            <a:ext cx="6216648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SONDAGEM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93163" y="635881"/>
            <a:ext cx="6216648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CHEGADA QUENTE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107984" y="3009942"/>
            <a:ext cx="7793503" cy="369332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r">
              <a:defRPr/>
            </a:pPr>
            <a:r>
              <a:rPr lang="pt-BR" b="1" i="1" dirty="0">
                <a:solidFill>
                  <a:schemeClr val="bg1"/>
                </a:solidFill>
                <a:latin typeface="Calibri" panose="020F0502020204030204" pitchFamily="34" charset="0"/>
              </a:rPr>
              <a:t>CERTEZA E SEGURANÇA SÃO IMPORTANTES?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4198402" y="3559951"/>
            <a:ext cx="7659797" cy="707886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r">
              <a:defRPr/>
            </a:pPr>
            <a:r>
              <a:rPr lang="pt-BR" sz="2000" b="1" i="1" dirty="0">
                <a:solidFill>
                  <a:schemeClr val="bg1"/>
                </a:solidFill>
                <a:latin typeface="Calibri" panose="020F0502020204030204" pitchFamily="34" charset="0"/>
              </a:rPr>
              <a:t>ENTÃO ISTO SE RESOLVE </a:t>
            </a:r>
          </a:p>
          <a:p>
            <a:pPr marL="457200" indent="-457200" algn="r">
              <a:defRPr/>
            </a:pPr>
            <a:r>
              <a:rPr lang="pt-BR" sz="2000" b="1" i="1" dirty="0">
                <a:solidFill>
                  <a:schemeClr val="bg1"/>
                </a:solidFill>
                <a:latin typeface="Calibri" panose="020F0502020204030204" pitchFamily="34" charset="0"/>
              </a:rPr>
              <a:t>COM UMA SOLUÇÃO VIÁVEL , NÃO É?</a:t>
            </a: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4198402" y="4378094"/>
            <a:ext cx="7659797" cy="400110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r">
              <a:defRPr/>
            </a:pPr>
            <a:r>
              <a:rPr lang="pt-BR" sz="2000" b="1" i="1" dirty="0">
                <a:solidFill>
                  <a:schemeClr val="bg1"/>
                </a:solidFill>
                <a:latin typeface="Calibri" panose="020F0502020204030204" pitchFamily="34" charset="0"/>
              </a:rPr>
              <a:t> VEJA A SOLUÇÃO PROPOSTA: ...</a:t>
            </a: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4198405" y="2132396"/>
            <a:ext cx="7659796" cy="707886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r">
              <a:defRPr/>
            </a:pPr>
            <a:r>
              <a:rPr lang="pt-BR" sz="2000" b="1" i="1" dirty="0">
                <a:solidFill>
                  <a:schemeClr val="bg1"/>
                </a:solidFill>
                <a:latin typeface="Calibri" panose="020F0502020204030204" pitchFamily="34" charset="0"/>
              </a:rPr>
              <a:t>IMAGINA VOCÊ TOMAR DECISÕES </a:t>
            </a:r>
          </a:p>
          <a:p>
            <a:pPr marL="457200" indent="-457200" algn="r">
              <a:defRPr/>
            </a:pPr>
            <a:r>
              <a:rPr lang="pt-BR" sz="2000" b="1" i="1" dirty="0">
                <a:solidFill>
                  <a:schemeClr val="bg1"/>
                </a:solidFill>
                <a:latin typeface="Calibri" panose="020F0502020204030204" pitchFamily="34" charset="0"/>
              </a:rPr>
              <a:t>CERTAS, POR EXEMPLO QUANDO ...</a:t>
            </a:r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1124994" y="2909345"/>
            <a:ext cx="5217543" cy="584775"/>
          </a:xfrm>
          <a:prstGeom prst="rect">
            <a:avLst/>
          </a:prstGeom>
          <a:solidFill>
            <a:srgbClr val="FF66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</a:rPr>
              <a:t>DESEJO </a:t>
            </a: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VANTAGEM</a:t>
            </a: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1125687" y="3629425"/>
            <a:ext cx="5224693" cy="584775"/>
          </a:xfrm>
          <a:prstGeom prst="rect">
            <a:avLst/>
          </a:prstGeom>
          <a:solidFill>
            <a:srgbClr val="FF66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</a:rPr>
              <a:t>ATRIBUTO </a:t>
            </a: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OBJETO</a:t>
            </a:r>
            <a:endParaRPr lang="pt-BR" sz="3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124799" y="4333669"/>
            <a:ext cx="5224693" cy="523220"/>
          </a:xfrm>
          <a:prstGeom prst="rect">
            <a:avLst/>
          </a:prstGeom>
          <a:solidFill>
            <a:srgbClr val="FF66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PROPOSTA COMPLETA</a:t>
            </a:r>
          </a:p>
        </p:txBody>
      </p:sp>
      <p:sp>
        <p:nvSpPr>
          <p:cNvPr id="110601" name="Text Box 10"/>
          <p:cNvSpPr txBox="1">
            <a:spLocks noChangeArrowheads="1"/>
          </p:cNvSpPr>
          <p:nvPr/>
        </p:nvSpPr>
        <p:spPr bwMode="auto">
          <a:xfrm>
            <a:off x="1124994" y="2136421"/>
            <a:ext cx="5217543" cy="584775"/>
          </a:xfrm>
          <a:prstGeom prst="rect">
            <a:avLst/>
          </a:prstGeom>
          <a:solidFill>
            <a:srgbClr val="FF66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</a:rPr>
              <a:t>FILME </a:t>
            </a: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AMOR &amp; TERROR</a:t>
            </a:r>
            <a:endParaRPr lang="pt-BR" sz="3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4729" name="CaixaDeTexto 23"/>
          <p:cNvSpPr txBox="1">
            <a:spLocks noChangeArrowheads="1"/>
          </p:cNvSpPr>
          <p:nvPr/>
        </p:nvSpPr>
        <p:spPr bwMode="auto">
          <a:xfrm>
            <a:off x="1544532" y="-9575"/>
            <a:ext cx="100381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800" b="1" dirty="0">
                <a:solidFill>
                  <a:srgbClr val="FF0000"/>
                </a:solidFill>
              </a:rPr>
              <a:t>O</a:t>
            </a:r>
            <a:r>
              <a:rPr lang="pt-BR" altLang="pt-BR" sz="3600" b="1" dirty="0">
                <a:solidFill>
                  <a:srgbClr val="FF0000"/>
                </a:solidFill>
              </a:rPr>
              <a:t> </a:t>
            </a:r>
            <a:r>
              <a:rPr lang="pt-BR" altLang="pt-BR" sz="2800" b="1" dirty="0">
                <a:solidFill>
                  <a:srgbClr val="FF0000"/>
                </a:solidFill>
              </a:rPr>
              <a:t>PROCESSO</a:t>
            </a:r>
            <a:r>
              <a:rPr lang="pt-BR" altLang="pt-BR" sz="3600" b="1" dirty="0">
                <a:solidFill>
                  <a:srgbClr val="FF0000"/>
                </a:solidFill>
              </a:rPr>
              <a:t> </a:t>
            </a:r>
            <a:r>
              <a:rPr lang="pt-BR" altLang="pt-BR" sz="2800" b="1" dirty="0">
                <a:solidFill>
                  <a:srgbClr val="FF0000"/>
                </a:solidFill>
              </a:rPr>
              <a:t>EM VENDAS</a:t>
            </a:r>
            <a:endParaRPr lang="pt-BR" altLang="pt-BR" sz="4000" b="1" dirty="0"/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4198402" y="5114730"/>
            <a:ext cx="7659799" cy="369332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flatTx/>
          </a:bodyPr>
          <a:lstStyle/>
          <a:p>
            <a:pPr marL="457200" indent="-457200" algn="r">
              <a:defRPr/>
            </a:pPr>
            <a:r>
              <a:rPr lang="pt-BR" b="1" i="1" dirty="0">
                <a:solidFill>
                  <a:schemeClr val="bg1"/>
                </a:solidFill>
                <a:latin typeface="Calibri" panose="020F0502020204030204" pitchFamily="34" charset="0"/>
              </a:rPr>
              <a:t>ENTÃO VOU MANDAR AMANHÃ O CONTRATO!</a:t>
            </a: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593163" y="4934992"/>
            <a:ext cx="6216648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FECHAMENTO</a:t>
            </a: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510692" y="5776348"/>
            <a:ext cx="7215751" cy="369332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flatTx/>
          </a:bodyPr>
          <a:lstStyle/>
          <a:p>
            <a:pPr marL="457200" indent="-457200" algn="r">
              <a:defRPr/>
            </a:pPr>
            <a:r>
              <a:rPr lang="pt-BR" b="1" i="1" dirty="0">
                <a:solidFill>
                  <a:schemeClr val="bg1"/>
                </a:solidFill>
                <a:latin typeface="Calibri" panose="020F0502020204030204" pitchFamily="34" charset="0"/>
              </a:rPr>
              <a:t>LEGAL, ENTENDO, E SE A GENTE FIZER ASSIM:...</a:t>
            </a: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593163" y="5591775"/>
            <a:ext cx="6216648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CONTORNO OBJ = E </a:t>
            </a:r>
            <a:r>
              <a:rPr lang="pt-BR" sz="32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pt-BR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pt-BR" sz="32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Box 10">
            <a:extLst>
              <a:ext uri="{FF2B5EF4-FFF2-40B4-BE49-F238E27FC236}">
                <a16:creationId xmlns:a16="http://schemas.microsoft.com/office/drawing/2014/main" id="{13B65FC0-DFC2-7347-AE2D-FD027643D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691" y="6266880"/>
            <a:ext cx="7215751" cy="369332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flatTx/>
          </a:bodyPr>
          <a:lstStyle/>
          <a:p>
            <a:pPr marL="457200" indent="-457200" algn="r">
              <a:defRPr/>
            </a:pPr>
            <a:r>
              <a:rPr lang="pt-BR" b="1" i="1" dirty="0">
                <a:solidFill>
                  <a:schemeClr val="bg1"/>
                </a:solidFill>
                <a:latin typeface="Calibri" panose="020F0502020204030204" pitchFamily="34" charset="0"/>
              </a:rPr>
              <a:t>CERTEZA DE BOM NEGÓCIO SEU ZÉ !  SUCESSO!</a:t>
            </a: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144DA265-11F4-824C-8D3D-0AA36D583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271" y="6198615"/>
            <a:ext cx="6216648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SAÍDA BACANA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44268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BA9D92-AE71-4E87-BB35-758739918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78044" y="428178"/>
            <a:ext cx="7229139" cy="6001643"/>
          </a:xfrm>
          <a:prstGeom prst="rect">
            <a:avLst/>
          </a:prstGeom>
          <a:noFill/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FF0000"/>
                </a:solidFill>
                <a:latin typeface="Impact" panose="020B0806030902050204" pitchFamily="34" charset="0"/>
              </a:rPr>
              <a:t>COMO</a:t>
            </a:r>
          </a:p>
          <a:p>
            <a:r>
              <a:rPr lang="pt-BR" sz="9600" u="sng" dirty="0">
                <a:solidFill>
                  <a:srgbClr val="FF0000"/>
                </a:solidFill>
                <a:latin typeface="Impact" panose="020B0806030902050204" pitchFamily="34" charset="0"/>
              </a:rPr>
              <a:t>APLICAR</a:t>
            </a:r>
          </a:p>
          <a:p>
            <a:r>
              <a:rPr lang="pt-BR" sz="9600" dirty="0">
                <a:solidFill>
                  <a:srgbClr val="FF0000"/>
                </a:solidFill>
                <a:latin typeface="Impact" panose="020B0806030902050204" pitchFamily="34" charset="0"/>
              </a:rPr>
              <a:t>ESTE PROCESSO ?</a:t>
            </a:r>
          </a:p>
        </p:txBody>
      </p:sp>
    </p:spTree>
    <p:extLst>
      <p:ext uri="{BB962C8B-B14F-4D97-AF65-F5344CB8AC3E}">
        <p14:creationId xmlns:p14="http://schemas.microsoft.com/office/powerpoint/2010/main" val="13565737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72554E-1CC1-404F-AFF7-8540B0ABED55}"/>
              </a:ext>
            </a:extLst>
          </p:cNvPr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858" name="Título 1"/>
          <p:cNvSpPr>
            <a:spLocks noGrp="1"/>
          </p:cNvSpPr>
          <p:nvPr>
            <p:ph type="title"/>
          </p:nvPr>
        </p:nvSpPr>
        <p:spPr>
          <a:xfrm>
            <a:off x="1847850" y="-27384"/>
            <a:ext cx="8458200" cy="892175"/>
          </a:xfrm>
        </p:spPr>
        <p:txBody>
          <a:bodyPr/>
          <a:lstStyle/>
          <a:p>
            <a:pPr algn="l"/>
            <a:r>
              <a:rPr lang="pt-BR" altLang="pt-BR" sz="3200" b="1" dirty="0">
                <a:solidFill>
                  <a:srgbClr val="FF0000"/>
                </a:solidFill>
              </a:rPr>
              <a:t>EXERCÍCIO DE  </a:t>
            </a:r>
            <a:r>
              <a:rPr lang="pt-BR" altLang="pt-BR" sz="3200" b="1" u="sng" dirty="0">
                <a:solidFill>
                  <a:srgbClr val="FF0000"/>
                </a:solidFill>
              </a:rPr>
              <a:t>ABORDAGEM PERSUASIVA</a:t>
            </a:r>
            <a:br>
              <a:rPr lang="pt-BR" altLang="pt-BR" sz="3200" b="1" dirty="0">
                <a:solidFill>
                  <a:srgbClr val="FF0000"/>
                </a:solidFill>
              </a:rPr>
            </a:br>
            <a:r>
              <a:rPr lang="pt-BR" altLang="pt-BR" sz="1800" b="1" dirty="0">
                <a:solidFill>
                  <a:srgbClr val="FF0000"/>
                </a:solidFill>
              </a:rPr>
              <a:t>PRODUTO ALVO: </a:t>
            </a:r>
            <a:endParaRPr lang="pt-BR" altLang="pt-BR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711578"/>
              </p:ext>
            </p:extLst>
          </p:nvPr>
        </p:nvGraphicFramePr>
        <p:xfrm>
          <a:off x="471487" y="980728"/>
          <a:ext cx="11344275" cy="56493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55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7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1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901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Calibri" panose="020F0502020204030204" pitchFamily="34" charset="0"/>
                        </a:rPr>
                        <a:t>‘FILME’</a:t>
                      </a:r>
                      <a:endParaRPr lang="pt-BR" sz="3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Calibri" panose="020F0502020204030204" pitchFamily="34" charset="0"/>
                        </a:rPr>
                        <a:t>DESEJOS</a:t>
                      </a:r>
                      <a:endParaRPr lang="pt-BR" sz="3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Calibri" panose="020F0502020204030204" pitchFamily="34" charset="0"/>
                        </a:rPr>
                        <a:t>ATRIBUTOS</a:t>
                      </a:r>
                      <a:endParaRPr lang="pt-BR" sz="3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463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CRIE UMA SITUAÇÃO DE USO, EXEMPLO FIGURADO, METÁFORA, QUE JUSTIFICA A </a:t>
                      </a:r>
                    </a:p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VANTAGEM E O ATRIBUTO...</a:t>
                      </a:r>
                      <a:endParaRPr lang="pt-BR" sz="1600" b="1" dirty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DESCREVA QUAIS AS CORRESPONDENTES VANTAGENS E BENEFÍCIOS,</a:t>
                      </a:r>
                      <a:r>
                        <a:rPr lang="pt-BR" sz="16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NECESSIDADES ATENDIDAS</a:t>
                      </a:r>
                      <a:endParaRPr lang="pt-BR" sz="1600" b="1" dirty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TRAZ O CONJUNTO</a:t>
                      </a:r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DE CARACTERÍSTICAS DO PRODUTO\SERVIÇO\IDÉIA, </a:t>
                      </a:r>
                    </a:p>
                    <a:p>
                      <a:pPr algn="ctr"/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A SOLUÇÃO COMPLETA...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901">
                <a:tc>
                  <a:txBody>
                    <a:bodyPr/>
                    <a:lstStyle/>
                    <a:p>
                      <a:pPr algn="ctr"/>
                      <a:r>
                        <a:rPr lang="pt-BR" b="1" i="1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IMAGINE...</a:t>
                      </a: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i="1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CONCORDA QUE É IMPORTANTE?</a:t>
                      </a: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latin typeface="Calibri" panose="020F0502020204030204" pitchFamily="34" charset="0"/>
                        </a:rPr>
                        <a:t>TER O PRODUTO</a:t>
                      </a:r>
                      <a:r>
                        <a:rPr lang="pt-BR" b="1" baseline="0" dirty="0">
                          <a:latin typeface="Calibri" panose="020F0502020204030204" pitchFamily="34" charset="0"/>
                        </a:rPr>
                        <a:t>/CATEGORIA:</a:t>
                      </a:r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901"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/>
                      <a:endParaRPr lang="pt-BR" b="1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latin typeface="Calibri" panose="020F0502020204030204" pitchFamily="34" charset="0"/>
                        </a:rPr>
                        <a:t>MARCA DA EMPRESA OU DO PRODUTO: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8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825"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b="1" dirty="0">
                          <a:latin typeface="Calibri" panose="020F0502020204030204" pitchFamily="34" charset="0"/>
                        </a:rPr>
                        <a:t>ATRIBUTO DE QUALIDADE:</a:t>
                      </a:r>
                      <a:endParaRPr lang="pt-BR" b="1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1870"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b="1" baseline="0" dirty="0">
                          <a:latin typeface="Calibri" panose="020F0502020204030204" pitchFamily="34" charset="0"/>
                        </a:rPr>
                        <a:t>SERVIÇOS &amp; PÓS VENDA: </a:t>
                      </a:r>
                      <a:endParaRPr lang="pt-BR" b="1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901">
                <a:tc>
                  <a:txBody>
                    <a:bodyPr/>
                    <a:lstStyle/>
                    <a:p>
                      <a:pPr algn="ctr"/>
                      <a:endParaRPr lang="pt-BR" b="1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/>
                      <a:endParaRPr lang="pt-BR" b="1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b="1" dirty="0">
                          <a:latin typeface="Calibri" panose="020F0502020204030204" pitchFamily="34" charset="0"/>
                        </a:rPr>
                        <a:t>POLÍTICA COMERCIAL:</a:t>
                      </a:r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Retângulo 1"/>
          <p:cNvSpPr/>
          <p:nvPr/>
        </p:nvSpPr>
        <p:spPr>
          <a:xfrm>
            <a:off x="3719736" y="548681"/>
            <a:ext cx="5256584" cy="316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3D2DCEB-5DE1-2E48-8689-0F601ABE2A05}"/>
              </a:ext>
            </a:extLst>
          </p:cNvPr>
          <p:cNvSpPr/>
          <p:nvPr/>
        </p:nvSpPr>
        <p:spPr>
          <a:xfrm>
            <a:off x="7283980" y="2927342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ENTÃO...</a:t>
            </a:r>
          </a:p>
        </p:txBody>
      </p:sp>
    </p:spTree>
    <p:extLst>
      <p:ext uri="{BB962C8B-B14F-4D97-AF65-F5344CB8AC3E}">
        <p14:creationId xmlns:p14="http://schemas.microsoft.com/office/powerpoint/2010/main" val="1690835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51" y="1"/>
            <a:ext cx="10216018" cy="685799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5031597" y="1153285"/>
            <a:ext cx="2399225" cy="36625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+mj-lt"/>
              </a:rPr>
              <a:t>ALGORITMOS</a:t>
            </a:r>
          </a:p>
          <a:p>
            <a:r>
              <a:rPr lang="pt-BR" sz="1600" b="1" dirty="0">
                <a:latin typeface="+mj-lt"/>
              </a:rPr>
              <a:t>INTELIGÊNCIA ARTIFICIAL</a:t>
            </a:r>
          </a:p>
          <a:p>
            <a:r>
              <a:rPr lang="pt-BR" sz="1600" b="1" dirty="0">
                <a:latin typeface="+mj-lt"/>
              </a:rPr>
              <a:t>INTERNET </a:t>
            </a:r>
            <a:r>
              <a:rPr lang="pt-BR" sz="1200" b="1" dirty="0">
                <a:latin typeface="+mj-lt"/>
              </a:rPr>
              <a:t>DAS</a:t>
            </a:r>
            <a:r>
              <a:rPr lang="pt-BR" sz="1600" b="1" dirty="0">
                <a:latin typeface="+mj-lt"/>
              </a:rPr>
              <a:t> COISAS (</a:t>
            </a:r>
            <a:r>
              <a:rPr lang="pt-BR" sz="1600" b="1" dirty="0" err="1">
                <a:latin typeface="+mj-lt"/>
              </a:rPr>
              <a:t>IoT</a:t>
            </a:r>
            <a:r>
              <a:rPr lang="pt-BR" sz="1600" b="1" dirty="0">
                <a:latin typeface="+mj-lt"/>
              </a:rPr>
              <a:t>)</a:t>
            </a:r>
          </a:p>
          <a:p>
            <a:r>
              <a:rPr lang="pt-BR" sz="1600" b="1" dirty="0">
                <a:latin typeface="+mj-lt"/>
              </a:rPr>
              <a:t>NANO TECNOLOGIA</a:t>
            </a:r>
          </a:p>
          <a:p>
            <a:r>
              <a:rPr lang="pt-BR" sz="1600" b="1" dirty="0">
                <a:latin typeface="+mj-lt"/>
              </a:rPr>
              <a:t>PLATAFORMAS</a:t>
            </a:r>
          </a:p>
          <a:p>
            <a:r>
              <a:rPr lang="pt-BR" sz="1600" b="1" dirty="0">
                <a:latin typeface="+mj-lt"/>
              </a:rPr>
              <a:t>ROBOS (BOTS)</a:t>
            </a:r>
          </a:p>
          <a:p>
            <a:r>
              <a:rPr lang="pt-BR" sz="1600" b="1" dirty="0">
                <a:latin typeface="+mj-lt"/>
              </a:rPr>
              <a:t>CRIPTOMOEDAS</a:t>
            </a:r>
          </a:p>
          <a:p>
            <a:r>
              <a:rPr lang="pt-BR" sz="1600" b="1" dirty="0">
                <a:latin typeface="+mj-lt"/>
              </a:rPr>
              <a:t>APPS</a:t>
            </a:r>
          </a:p>
          <a:p>
            <a:r>
              <a:rPr lang="pt-BR" sz="1600" b="1" dirty="0">
                <a:latin typeface="+mj-lt"/>
              </a:rPr>
              <a:t>OMNICHANNEL</a:t>
            </a:r>
          </a:p>
          <a:p>
            <a:r>
              <a:rPr lang="pt-BR" sz="1600" b="1" dirty="0">
                <a:latin typeface="+mj-lt"/>
              </a:rPr>
              <a:t>LOW TOUCH ECONOMY</a:t>
            </a:r>
          </a:p>
          <a:p>
            <a:r>
              <a:rPr lang="pt-BR" sz="1600" b="1" dirty="0">
                <a:latin typeface="+mj-lt"/>
              </a:rPr>
              <a:t>BLOCKCHAINS</a:t>
            </a:r>
          </a:p>
          <a:p>
            <a:r>
              <a:rPr lang="pt-BR" sz="1600" b="1" dirty="0">
                <a:latin typeface="+mj-lt"/>
              </a:rPr>
              <a:t>COMPUTAÇÃO QUANTICA</a:t>
            </a:r>
            <a:r>
              <a:rPr lang="pt-BR" sz="2400" b="1" dirty="0">
                <a:latin typeface="+mj-lt"/>
              </a:rPr>
              <a:t> ...</a:t>
            </a:r>
            <a:endParaRPr lang="pt-BR" sz="1600" b="1" dirty="0">
              <a:latin typeface="+mj-lt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8044003" y="4709021"/>
            <a:ext cx="210426" cy="2136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8258F4-88FE-45B5-9FA5-A28BE5872585}"/>
              </a:ext>
            </a:extLst>
          </p:cNvPr>
          <p:cNvSpPr/>
          <p:nvPr/>
        </p:nvSpPr>
        <p:spPr>
          <a:xfrm>
            <a:off x="0" y="0"/>
            <a:ext cx="1200151" cy="6858000"/>
          </a:xfrm>
          <a:prstGeom prst="rect">
            <a:avLst/>
          </a:prstGeom>
          <a:solidFill>
            <a:srgbClr val="FFF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A9BB121-32C8-433E-92C6-CB1CC2A95A71}"/>
              </a:ext>
            </a:extLst>
          </p:cNvPr>
          <p:cNvSpPr/>
          <p:nvPr/>
        </p:nvSpPr>
        <p:spPr>
          <a:xfrm>
            <a:off x="11262268" y="1"/>
            <a:ext cx="1677900" cy="6858000"/>
          </a:xfrm>
          <a:prstGeom prst="rect">
            <a:avLst/>
          </a:prstGeom>
          <a:solidFill>
            <a:srgbClr val="FFF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Resultado de imagem para ORGANIZAÃÃES EXPONENCIAIS">
            <a:extLst>
              <a:ext uri="{FF2B5EF4-FFF2-40B4-BE49-F238E27FC236}">
                <a16:creationId xmlns:a16="http://schemas.microsoft.com/office/drawing/2014/main" id="{E98AC5A1-B5D2-457A-BEB1-D59A2F256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00888" y="1009761"/>
            <a:ext cx="2804848" cy="37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27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DF9CBBF-F07D-481D-BDB0-917F876254C5}"/>
              </a:ext>
            </a:extLst>
          </p:cNvPr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882" name="Título 1"/>
          <p:cNvSpPr>
            <a:spLocks noGrp="1"/>
          </p:cNvSpPr>
          <p:nvPr>
            <p:ph type="title"/>
          </p:nvPr>
        </p:nvSpPr>
        <p:spPr>
          <a:xfrm>
            <a:off x="1847850" y="115888"/>
            <a:ext cx="8458200" cy="893762"/>
          </a:xfrm>
        </p:spPr>
        <p:txBody>
          <a:bodyPr/>
          <a:lstStyle/>
          <a:p>
            <a:pPr algn="l"/>
            <a:r>
              <a:rPr lang="pt-BR" altLang="pt-BR" sz="3200" b="1" dirty="0">
                <a:solidFill>
                  <a:srgbClr val="FF0000"/>
                </a:solidFill>
              </a:rPr>
              <a:t>EXERCÍCIO DE  </a:t>
            </a:r>
            <a:r>
              <a:rPr lang="pt-BR" altLang="pt-BR" sz="3200" b="1" u="sng" dirty="0">
                <a:solidFill>
                  <a:srgbClr val="FF0000"/>
                </a:solidFill>
              </a:rPr>
              <a:t>OBJEÇÕES</a:t>
            </a:r>
            <a:br>
              <a:rPr lang="pt-BR" altLang="pt-BR" sz="3200" b="1" dirty="0">
                <a:solidFill>
                  <a:srgbClr val="FF0000"/>
                </a:solidFill>
              </a:rPr>
            </a:br>
            <a:r>
              <a:rPr lang="pt-BR" altLang="pt-BR" sz="1800" b="1" dirty="0">
                <a:solidFill>
                  <a:srgbClr val="FF0000"/>
                </a:solidFill>
              </a:rPr>
              <a:t>PRODUTO ALVO: </a:t>
            </a:r>
            <a:endParaRPr lang="pt-BR" altLang="pt-BR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260528"/>
              </p:ext>
            </p:extLst>
          </p:nvPr>
        </p:nvGraphicFramePr>
        <p:xfrm>
          <a:off x="271463" y="1060469"/>
          <a:ext cx="11701461" cy="57336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56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1870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alibri" panose="020F0502020204030204" pitchFamily="34" charset="0"/>
                        </a:rPr>
                        <a:t>LISTAR AS OBJEÇÕES</a:t>
                      </a:r>
                      <a:endParaRPr lang="pt-BR" sz="2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alibri" panose="020F0502020204030204" pitchFamily="34" charset="0"/>
                        </a:rPr>
                        <a:t>CRIAR O ARGUMENTO DE </a:t>
                      </a:r>
                    </a:p>
                    <a:p>
                      <a:pPr algn="ctr"/>
                      <a:r>
                        <a:rPr lang="pt-BR" sz="2800" dirty="0">
                          <a:latin typeface="Calibri" panose="020F0502020204030204" pitchFamily="34" charset="0"/>
                        </a:rPr>
                        <a:t>REVERSÃO</a:t>
                      </a:r>
                      <a:endParaRPr lang="pt-BR" sz="28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latin typeface="Calibri" panose="020F0502020204030204" pitchFamily="34" charset="0"/>
                        </a:rPr>
                        <a:t>TER O PRODUTO</a:t>
                      </a:r>
                      <a:r>
                        <a:rPr lang="pt-BR" b="1" baseline="0" dirty="0">
                          <a:latin typeface="Calibri" panose="020F0502020204030204" pitchFamily="34" charset="0"/>
                        </a:rPr>
                        <a:t>/CATEGORIA:</a:t>
                      </a:r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14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28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latin typeface="Calibri" panose="020F0502020204030204" pitchFamily="34" charset="0"/>
                        </a:rPr>
                        <a:t>MARCA DA EMPRESA</a:t>
                      </a:r>
                      <a:r>
                        <a:rPr lang="pt-BR" b="1" baseline="0" dirty="0">
                          <a:latin typeface="Calibri" panose="020F0502020204030204" pitchFamily="34" charset="0"/>
                        </a:rPr>
                        <a:t> :</a:t>
                      </a:r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14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28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746"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latin typeface="Calibri" panose="020F0502020204030204" pitchFamily="34" charset="0"/>
                        </a:rPr>
                        <a:t>QUALIDADE:</a:t>
                      </a:r>
                      <a:endParaRPr lang="pt-BR" b="1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i="0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E</a:t>
                      </a:r>
                    </a:p>
                    <a:p>
                      <a:pPr algn="l"/>
                      <a:r>
                        <a:rPr lang="pt-BR" sz="1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14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l"/>
                      <a:r>
                        <a:rPr lang="pt-BR" sz="28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28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6374">
                <a:tc>
                  <a:txBody>
                    <a:bodyPr/>
                    <a:lstStyle/>
                    <a:p>
                      <a:pPr algn="l"/>
                      <a:r>
                        <a:rPr lang="pt-BR" b="1" baseline="0" dirty="0">
                          <a:latin typeface="Calibri" panose="020F0502020204030204" pitchFamily="34" charset="0"/>
                        </a:rPr>
                        <a:t>SERVIÇOS: </a:t>
                      </a:r>
                      <a:endParaRPr lang="pt-BR" b="1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i="0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E</a:t>
                      </a:r>
                    </a:p>
                    <a:p>
                      <a:pPr algn="l"/>
                      <a:r>
                        <a:rPr lang="pt-BR" sz="1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14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l"/>
                      <a:r>
                        <a:rPr lang="pt-BR" sz="28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28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4346"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latin typeface="Calibri" panose="020F0502020204030204" pitchFamily="34" charset="0"/>
                        </a:rPr>
                        <a:t>POLÍTICA COMERCIAL:</a:t>
                      </a:r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i="0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E</a:t>
                      </a:r>
                    </a:p>
                    <a:p>
                      <a:pPr algn="l"/>
                      <a:r>
                        <a:rPr lang="pt-BR" sz="1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14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l"/>
                      <a:r>
                        <a:rPr lang="pt-BR" sz="2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3600" b="1" i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3647728" y="664618"/>
            <a:ext cx="5256584" cy="316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6154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BE26F20E-7338-474B-9315-BDE47B469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" y="446049"/>
            <a:ext cx="12186113" cy="6169615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2315793" y="4337185"/>
            <a:ext cx="7225048" cy="107721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square">
            <a:spAutoFit/>
          </a:bodyPr>
          <a:lstStyle/>
          <a:p>
            <a:pPr algn="ctr">
              <a:defRPr/>
            </a:pPr>
            <a:endParaRPr lang="pt-BR" sz="3200" b="1" i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lang="pt-BR" sz="3200" b="1" i="1" dirty="0">
                <a:solidFill>
                  <a:schemeClr val="bg1"/>
                </a:solidFill>
                <a:latin typeface="Calibri" panose="020F0502020204030204" pitchFamily="34" charset="0"/>
              </a:rPr>
              <a:t>INTELIGÊNCIA DE MERCADO</a:t>
            </a:r>
            <a:endParaRPr lang="pt-BR" sz="32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814723" y="3798576"/>
            <a:ext cx="1771107" cy="1077218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square">
            <a:spAutoFit/>
          </a:bodyPr>
          <a:lstStyle/>
          <a:p>
            <a:pPr algn="ctr">
              <a:defRPr/>
            </a:pPr>
            <a:endParaRPr lang="pt-B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>
              <a:defRPr/>
            </a:pPr>
            <a:endParaRPr lang="pt-BR" sz="16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pt-B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CULTURA</a:t>
            </a:r>
          </a:p>
          <a:p>
            <a:pPr algn="ctr">
              <a:defRPr/>
            </a:pPr>
            <a:r>
              <a:rPr lang="pt-BR" sz="1600" b="1" dirty="0">
                <a:solidFill>
                  <a:schemeClr val="bg1"/>
                </a:solidFill>
              </a:rPr>
              <a:t>SISTÊMICA</a:t>
            </a:r>
            <a:endParaRPr lang="pt-B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7421651" y="3622670"/>
            <a:ext cx="2826671" cy="107721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none">
            <a:spAutoFit/>
          </a:bodyPr>
          <a:lstStyle/>
          <a:p>
            <a:pPr>
              <a:defRPr/>
            </a:pPr>
            <a:endParaRPr lang="pt-B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endParaRPr lang="pt-BR" sz="1600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pt-B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CAPTURA DE OPORTUNIDADES</a:t>
            </a:r>
          </a:p>
          <a:p>
            <a:pPr algn="ctr">
              <a:defRPr/>
            </a:pPr>
            <a:r>
              <a:rPr lang="pt-B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 NO MERCADO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600407" y="3730328"/>
            <a:ext cx="2430794" cy="107721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none">
            <a:spAutoFit/>
          </a:bodyPr>
          <a:lstStyle/>
          <a:p>
            <a:pPr>
              <a:defRPr/>
            </a:pPr>
            <a:endParaRPr lang="pt-B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endParaRPr lang="pt-BR" sz="1600" b="1" dirty="0">
              <a:solidFill>
                <a:schemeClr val="bg1"/>
              </a:solidFill>
            </a:endParaRPr>
          </a:p>
          <a:p>
            <a:pPr>
              <a:defRPr/>
            </a:pPr>
            <a:endParaRPr lang="pt-B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pt-B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MODELO DE ABORDAGEM</a:t>
            </a:r>
          </a:p>
        </p:txBody>
      </p:sp>
      <p:grpSp>
        <p:nvGrpSpPr>
          <p:cNvPr id="90114" name="Grupo 22"/>
          <p:cNvGrpSpPr>
            <a:grpSpLocks/>
          </p:cNvGrpSpPr>
          <p:nvPr/>
        </p:nvGrpSpPr>
        <p:grpSpPr bwMode="auto">
          <a:xfrm>
            <a:off x="1789872" y="242336"/>
            <a:ext cx="8643938" cy="3539430"/>
            <a:chOff x="142844" y="2931755"/>
            <a:chExt cx="8643998" cy="3539478"/>
          </a:xfrm>
        </p:grpSpPr>
        <p:sp>
          <p:nvSpPr>
            <p:cNvPr id="3" name="CaixaDeTexto 2"/>
            <p:cNvSpPr txBox="1"/>
            <p:nvPr/>
          </p:nvSpPr>
          <p:spPr>
            <a:xfrm>
              <a:off x="142844" y="2931755"/>
              <a:ext cx="8643998" cy="353947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r>
                <a:rPr lang="pt-BR" sz="4000" b="1" dirty="0">
                  <a:latin typeface="Calibri" panose="020F0502020204030204" pitchFamily="34" charset="0"/>
                </a:rPr>
                <a:t>Excelência na </a:t>
              </a:r>
              <a:r>
                <a:rPr lang="pt-BR" sz="7200" b="1" dirty="0">
                  <a:latin typeface="Calibri" pitchFamily="34" charset="0"/>
                </a:rPr>
                <a:t>EXECUÇÃO</a:t>
              </a: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3200" b="1" dirty="0">
                <a:latin typeface="Calibri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000892" y="4071942"/>
              <a:ext cx="1785950" cy="1500198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PROS-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PECÇÃO</a:t>
              </a:r>
            </a:p>
          </p:txBody>
        </p:sp>
        <p:sp>
          <p:nvSpPr>
            <p:cNvPr id="19" name="Pentágono 18"/>
            <p:cNvSpPr/>
            <p:nvPr/>
          </p:nvSpPr>
          <p:spPr>
            <a:xfrm>
              <a:off x="5000628" y="4071942"/>
              <a:ext cx="2786082" cy="1500198"/>
            </a:xfrm>
            <a:prstGeom prst="homePlat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GESTÃO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CARTEIRA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CLIENTES </a:t>
              </a:r>
            </a:p>
          </p:txBody>
        </p:sp>
        <p:sp>
          <p:nvSpPr>
            <p:cNvPr id="17" name="Pentágono 16"/>
            <p:cNvSpPr/>
            <p:nvPr/>
          </p:nvSpPr>
          <p:spPr>
            <a:xfrm>
              <a:off x="3370936" y="4071942"/>
              <a:ext cx="2786082" cy="1500198"/>
            </a:xfrm>
            <a:prstGeom prst="homePlate">
              <a:avLst/>
            </a:prstGeom>
            <a:solidFill>
              <a:srgbClr val="FF99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CONTORNO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DE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OBJEÇÕES</a:t>
              </a:r>
            </a:p>
          </p:txBody>
        </p:sp>
        <p:sp>
          <p:nvSpPr>
            <p:cNvPr id="16" name="Pentágono 15"/>
            <p:cNvSpPr/>
            <p:nvPr/>
          </p:nvSpPr>
          <p:spPr>
            <a:xfrm>
              <a:off x="1785918" y="4071942"/>
              <a:ext cx="2786082" cy="1500198"/>
            </a:xfrm>
            <a:prstGeom prst="homePlate">
              <a:avLst/>
            </a:prstGeom>
            <a:solidFill>
              <a:srgbClr val="FFC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ABORDAGEM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PERSUASIVA</a:t>
              </a:r>
            </a:p>
          </p:txBody>
        </p:sp>
        <p:sp>
          <p:nvSpPr>
            <p:cNvPr id="18" name="Pentágono 17"/>
            <p:cNvSpPr/>
            <p:nvPr/>
          </p:nvSpPr>
          <p:spPr>
            <a:xfrm>
              <a:off x="142844" y="4071942"/>
              <a:ext cx="2571768" cy="1500198"/>
            </a:xfrm>
            <a:prstGeom prst="homePlate">
              <a:avLst/>
            </a:prstGeom>
            <a:solidFill>
              <a:srgbClr val="FFFF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PLANEJAMENTO DA 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PERFORMANCE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4011062" y="5363959"/>
            <a:ext cx="3834511" cy="707886"/>
          </a:xfrm>
          <a:prstGeom prst="rect">
            <a:avLst/>
          </a:prstGeom>
          <a:solidFill>
            <a:srgbClr val="CC99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4000" b="1" i="1" dirty="0">
                <a:solidFill>
                  <a:schemeClr val="bg1"/>
                </a:solidFill>
                <a:latin typeface="Calibri" panose="020F0502020204030204" pitchFamily="34" charset="0"/>
              </a:rPr>
              <a:t>DESIGN</a:t>
            </a:r>
            <a:r>
              <a:rPr lang="pt-BR" sz="4000" b="1" dirty="0">
                <a:solidFill>
                  <a:schemeClr val="bg1"/>
                </a:solidFill>
                <a:latin typeface="Calibri" pitchFamily="34" charset="0"/>
              </a:rPr>
              <a:t> do G T M</a:t>
            </a:r>
          </a:p>
        </p:txBody>
      </p:sp>
      <p:sp>
        <p:nvSpPr>
          <p:cNvPr id="4" name="CaixaDeTexto 3"/>
          <p:cNvSpPr txBox="1">
            <a:spLocks noChangeArrowheads="1"/>
          </p:cNvSpPr>
          <p:nvPr/>
        </p:nvSpPr>
        <p:spPr bwMode="auto">
          <a:xfrm>
            <a:off x="3628276" y="2679148"/>
            <a:ext cx="2072427" cy="16004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CHEGADA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SONDAGEM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INDUÇÃO BENEFÍCIOS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APRESENTAÇÃO E VENDA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NEGOCIAÇÃO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FECHAMENTO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ENCAMINHAMENTO</a:t>
            </a:r>
          </a:p>
        </p:txBody>
      </p:sp>
      <p:sp>
        <p:nvSpPr>
          <p:cNvPr id="11" name="CaixaDeTexto 10"/>
          <p:cNvSpPr txBox="1">
            <a:spLocks noChangeArrowheads="1"/>
          </p:cNvSpPr>
          <p:nvPr/>
        </p:nvSpPr>
        <p:spPr bwMode="auto">
          <a:xfrm>
            <a:off x="5743149" y="2683912"/>
            <a:ext cx="1441933" cy="116955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LISTAGEM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COMPARATIVOS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CONCORRÊNCIA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ARGUMENTÁRIO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ALTERNÂNCIA</a:t>
            </a:r>
          </a:p>
        </p:txBody>
      </p:sp>
      <p:sp>
        <p:nvSpPr>
          <p:cNvPr id="12" name="CaixaDeTexto 11"/>
          <p:cNvSpPr txBox="1">
            <a:spLocks noChangeArrowheads="1"/>
          </p:cNvSpPr>
          <p:nvPr/>
        </p:nvSpPr>
        <p:spPr bwMode="auto">
          <a:xfrm>
            <a:off x="7203247" y="2677562"/>
            <a:ext cx="1617238" cy="138499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MIX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POSITIVAÇÃO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ATIVAÇÃO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RELACIONAMENTO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INDICAÇÕES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SEGMENTAÇÃO</a:t>
            </a: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8849486" y="2679149"/>
            <a:ext cx="1584325" cy="138499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ANÁLISE CANAIS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FONTES CONSULTA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LISTAGEM POTENCIAL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NOVAS OPORTUNIDADES</a:t>
            </a:r>
          </a:p>
        </p:txBody>
      </p:sp>
      <p:sp>
        <p:nvSpPr>
          <p:cNvPr id="14" name="CaixaDeTexto 13"/>
          <p:cNvSpPr txBox="1">
            <a:spLocks noChangeArrowheads="1"/>
          </p:cNvSpPr>
          <p:nvPr/>
        </p:nvSpPr>
        <p:spPr bwMode="auto">
          <a:xfrm>
            <a:off x="1939836" y="2677561"/>
            <a:ext cx="1554272" cy="160043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TAXA CONVERSÃO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INDICADORES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PLANOS DE AÇÃO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AGENDAS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PERFIL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MAPEAMENTO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COBERTURA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05100C7-EEEF-5641-AB3F-14042BD47BAF}"/>
              </a:ext>
            </a:extLst>
          </p:cNvPr>
          <p:cNvSpPr txBox="1"/>
          <p:nvPr/>
        </p:nvSpPr>
        <p:spPr>
          <a:xfrm>
            <a:off x="3310131" y="5969822"/>
            <a:ext cx="5236370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4000" b="1" i="1" dirty="0">
                <a:solidFill>
                  <a:schemeClr val="bg1"/>
                </a:solidFill>
                <a:latin typeface="Calibri" panose="020F0502020204030204" pitchFamily="34" charset="0"/>
              </a:rPr>
              <a:t>CULTURA DE EXECUÇÃO</a:t>
            </a:r>
            <a:endParaRPr lang="pt-BR" sz="4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6" name="Imagem 25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686ED37B-D461-1644-8187-F67EB3399C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68" y="5507218"/>
            <a:ext cx="1433724" cy="9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1" grpId="0" animBg="1"/>
      <p:bldP spid="20" grpId="0" animBg="1"/>
      <p:bldP spid="2" grpId="0" animBg="1"/>
      <p:bldP spid="4" grpId="0" animBg="1"/>
      <p:bldP spid="11" grpId="0" animBg="1"/>
      <p:bldP spid="12" grpId="0" animBg="1"/>
      <p:bldP spid="13" grpId="0" animBg="1"/>
      <p:bldP spid="14" grpId="0" animBg="1"/>
      <p:bldP spid="2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1DEB7B1-0DF4-45CE-845D-108090853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xplosão 1 1"/>
          <p:cNvSpPr/>
          <p:nvPr/>
        </p:nvSpPr>
        <p:spPr>
          <a:xfrm>
            <a:off x="1441431" y="0"/>
            <a:ext cx="6360657" cy="4935592"/>
          </a:xfrm>
          <a:prstGeom prst="irregularSeal1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7802088" y="4011762"/>
            <a:ext cx="1239442" cy="23891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14925" b="1" dirty="0">
                <a:solidFill>
                  <a:srgbClr val="E0F703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0774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6BEED50-15F7-8144-A792-51F552521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85850"/>
            <a:ext cx="12076771" cy="797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C6C6AE-1E0A-7545-9A66-BDF2CBA9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57" y="724680"/>
            <a:ext cx="11224455" cy="1578036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rgbClr val="EF4235"/>
                </a:solidFill>
                <a:latin typeface="Impact" panose="020B0806030902050204" pitchFamily="34" charset="0"/>
              </a:rPr>
              <a:t>PAUTA INDIVIDUAL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976310C-8693-3F46-961C-1484921FC6B2}"/>
              </a:ext>
            </a:extLst>
          </p:cNvPr>
          <p:cNvSpPr txBox="1">
            <a:spLocks/>
          </p:cNvSpPr>
          <p:nvPr/>
        </p:nvSpPr>
        <p:spPr>
          <a:xfrm>
            <a:off x="-553661" y="1797231"/>
            <a:ext cx="3511727" cy="465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FAZER </a:t>
            </a: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MAIS</a:t>
            </a:r>
          </a:p>
          <a:p>
            <a:pPr algn="r"/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PARAR </a:t>
            </a:r>
          </a:p>
          <a:p>
            <a:pPr algn="r"/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DE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 FAZER</a:t>
            </a:r>
          </a:p>
          <a:p>
            <a:pPr algn="r"/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FAZER </a:t>
            </a: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DIFERENTE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MUDAR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O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 </a:t>
            </a: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DISCURSO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F21701C-5C76-934F-BE45-DC939345046F}"/>
              </a:ext>
            </a:extLst>
          </p:cNvPr>
          <p:cNvSpPr/>
          <p:nvPr/>
        </p:nvSpPr>
        <p:spPr>
          <a:xfrm>
            <a:off x="3123209" y="3074487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2C8668F-DAE9-624A-AA90-86436CB26B43}"/>
              </a:ext>
            </a:extLst>
          </p:cNvPr>
          <p:cNvSpPr/>
          <p:nvPr/>
        </p:nvSpPr>
        <p:spPr>
          <a:xfrm>
            <a:off x="3123209" y="4123158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>
              <a:latin typeface="Impact" panose="020B080603090205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BF53FB1-4A6B-E343-A456-1B2534339217}"/>
              </a:ext>
            </a:extLst>
          </p:cNvPr>
          <p:cNvSpPr/>
          <p:nvPr/>
        </p:nvSpPr>
        <p:spPr>
          <a:xfrm>
            <a:off x="3123210" y="5171829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4186FD3-BF69-9C45-8BA9-3E87805407B8}"/>
              </a:ext>
            </a:extLst>
          </p:cNvPr>
          <p:cNvSpPr/>
          <p:nvPr/>
        </p:nvSpPr>
        <p:spPr>
          <a:xfrm>
            <a:off x="3123210" y="2043618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latin typeface="Impact" panose="020B0806030902050204" pitchFamily="34" charset="0"/>
            </a:endParaRPr>
          </a:p>
        </p:txBody>
      </p:sp>
      <p:pic>
        <p:nvPicPr>
          <p:cNvPr id="10" name="Picture 6" descr="C:\Users\i9\AppData\Local\Temp\VMwareDnD\bb46fdbc\vermelho.png">
            <a:extLst>
              <a:ext uri="{FF2B5EF4-FFF2-40B4-BE49-F238E27FC236}">
                <a16:creationId xmlns:a16="http://schemas.microsoft.com/office/drawing/2014/main" id="{24BA7082-4DCF-4D4D-97D4-5F2B090E9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31"/>
          <a:stretch/>
        </p:blipFill>
        <p:spPr bwMode="auto">
          <a:xfrm>
            <a:off x="8730187" y="1323445"/>
            <a:ext cx="3511727" cy="553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3949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55644" y="2671850"/>
            <a:ext cx="6802853" cy="1325563"/>
          </a:xfrm>
        </p:spPr>
        <p:txBody>
          <a:bodyPr>
            <a:noAutofit/>
          </a:bodyPr>
          <a:lstStyle/>
          <a:p>
            <a:r>
              <a:rPr lang="pt-BR" sz="5400" b="1" dirty="0">
                <a:solidFill>
                  <a:srgbClr val="FF0000"/>
                </a:solidFill>
                <a:latin typeface="Uni Neue Heavy" charset="0"/>
                <a:ea typeface="Uni Neue Heavy" charset="0"/>
                <a:cs typeface="Uni Neue Heavy" charset="0"/>
              </a:rPr>
              <a:t>MENSAGEM FINAL</a:t>
            </a:r>
            <a:br>
              <a:rPr lang="pt-BR" sz="5400" b="1" dirty="0">
                <a:solidFill>
                  <a:srgbClr val="FF0000"/>
                </a:solidFill>
                <a:latin typeface="Uni Neue Heavy" charset="0"/>
                <a:ea typeface="Uni Neue Heavy" charset="0"/>
                <a:cs typeface="Uni Neue Heavy" charset="0"/>
              </a:rPr>
            </a:br>
            <a:r>
              <a:rPr lang="pt-BR" sz="5400" b="1" dirty="0">
                <a:solidFill>
                  <a:srgbClr val="FF0000"/>
                </a:solidFill>
                <a:latin typeface="Uni Neue Heavy" charset="0"/>
                <a:ea typeface="Uni Neue Heavy" charset="0"/>
                <a:cs typeface="Uni Neue Heavy" charset="0"/>
              </a:rPr>
              <a:t>DIA 2</a:t>
            </a:r>
            <a:endParaRPr lang="pt-BR" sz="5400" dirty="0">
              <a:solidFill>
                <a:srgbClr val="FF0000"/>
              </a:solidFill>
              <a:latin typeface="Uni Neue Heavy" charset="0"/>
              <a:ea typeface="Uni Neue Heavy" charset="0"/>
              <a:cs typeface="Uni Neue Heavy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7BB2AA-6AE7-4D4D-B740-B22FCDD29D73}"/>
              </a:ext>
            </a:extLst>
          </p:cNvPr>
          <p:cNvSpPr/>
          <p:nvPr/>
        </p:nvSpPr>
        <p:spPr>
          <a:xfrm>
            <a:off x="5935133" y="4684158"/>
            <a:ext cx="3458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Uni Neue Heavy" charset="0"/>
                <a:ea typeface="Uni Neue Heavy" charset="0"/>
                <a:cs typeface="Uni Neue Heavy" charset="0"/>
              </a:rPr>
              <a:t>CLÓVIS LUMERTZ</a:t>
            </a:r>
          </a:p>
        </p:txBody>
      </p:sp>
    </p:spTree>
    <p:extLst>
      <p:ext uri="{BB962C8B-B14F-4D97-AF65-F5344CB8AC3E}">
        <p14:creationId xmlns:p14="http://schemas.microsoft.com/office/powerpoint/2010/main" val="4891006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394" name="Picture 2" descr="http://www.livrariacultura.com.br/imagem/capas3/927/7739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21062592">
            <a:off x="3967881" y="178352"/>
            <a:ext cx="4256238" cy="6387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48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78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3334836-FD93-E446-9790-1873025D1F96}"/>
              </a:ext>
            </a:extLst>
          </p:cNvPr>
          <p:cNvSpPr txBox="1"/>
          <p:nvPr/>
        </p:nvSpPr>
        <p:spPr>
          <a:xfrm>
            <a:off x="7354901" y="248215"/>
            <a:ext cx="3316036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CLÓVIS LUMERTZ</a:t>
            </a:r>
          </a:p>
          <a:p>
            <a:pPr algn="r"/>
            <a:r>
              <a:rPr lang="pt-B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51  992244028</a:t>
            </a:r>
          </a:p>
          <a:p>
            <a:pPr algn="r"/>
            <a:r>
              <a:rPr lang="pt-B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CLOVIS @ ALLCON . COM . BR</a:t>
            </a:r>
          </a:p>
          <a:p>
            <a:pPr algn="r"/>
            <a:r>
              <a:rPr lang="pt-B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 . ALLCON . COM . BR</a:t>
            </a:r>
          </a:p>
        </p:txBody>
      </p:sp>
      <p:pic>
        <p:nvPicPr>
          <p:cNvPr id="6" name="Imagem 5" descr="Uma imagem contendo pessoa, homem, no interior, segurando&#10;&#10;Descrição gerada automaticamente">
            <a:extLst>
              <a:ext uri="{FF2B5EF4-FFF2-40B4-BE49-F238E27FC236}">
                <a16:creationId xmlns:a16="http://schemas.microsoft.com/office/drawing/2014/main" id="{8ADD0BAA-0D7B-1840-89E3-175D5B839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47540" y="421015"/>
            <a:ext cx="13896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015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344362" y="2766218"/>
            <a:ext cx="6802853" cy="1325563"/>
          </a:xfrm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ANEXOS</a:t>
            </a:r>
            <a:endParaRPr lang="pt-BR" sz="5400" dirty="0">
              <a:solidFill>
                <a:schemeClr val="accent5">
                  <a:lumMod val="75000"/>
                </a:schemeClr>
              </a:solidFill>
              <a:latin typeface="Uni Neue Heavy" charset="0"/>
              <a:ea typeface="Uni Neue Heavy" charset="0"/>
              <a:cs typeface="Uni Neue Heavy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7BB2AA-6AE7-4D4D-B740-B22FCDD29D73}"/>
              </a:ext>
            </a:extLst>
          </p:cNvPr>
          <p:cNvSpPr/>
          <p:nvPr/>
        </p:nvSpPr>
        <p:spPr>
          <a:xfrm>
            <a:off x="5935133" y="4684158"/>
            <a:ext cx="3458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Uni Neue Heavy" charset="0"/>
                <a:ea typeface="Uni Neue Heavy" charset="0"/>
                <a:cs typeface="Uni Neue Heavy" charset="0"/>
              </a:rPr>
              <a:t>CLÓVIS LUMERTZ</a:t>
            </a:r>
          </a:p>
        </p:txBody>
      </p:sp>
    </p:spTree>
    <p:extLst>
      <p:ext uri="{BB962C8B-B14F-4D97-AF65-F5344CB8AC3E}">
        <p14:creationId xmlns:p14="http://schemas.microsoft.com/office/powerpoint/2010/main" val="8425774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6BEED50-15F7-8144-A792-51F552521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85850"/>
            <a:ext cx="12076771" cy="797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C6C6AE-1E0A-7545-9A66-BDF2CBA9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57" y="724680"/>
            <a:ext cx="11224455" cy="1578036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rgbClr val="EF4235"/>
                </a:solidFill>
                <a:latin typeface="Impact" panose="020B0806030902050204" pitchFamily="34" charset="0"/>
              </a:rPr>
              <a:t>PAUTA INDIVIDUAL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976310C-8693-3F46-961C-1484921FC6B2}"/>
              </a:ext>
            </a:extLst>
          </p:cNvPr>
          <p:cNvSpPr txBox="1">
            <a:spLocks/>
          </p:cNvSpPr>
          <p:nvPr/>
        </p:nvSpPr>
        <p:spPr>
          <a:xfrm>
            <a:off x="-553661" y="1797231"/>
            <a:ext cx="3511727" cy="465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FAZER </a:t>
            </a: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MAIS</a:t>
            </a:r>
          </a:p>
          <a:p>
            <a:pPr algn="r"/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PARAR </a:t>
            </a:r>
          </a:p>
          <a:p>
            <a:pPr algn="r"/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DE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 FAZER</a:t>
            </a:r>
          </a:p>
          <a:p>
            <a:pPr algn="r"/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FAZER </a:t>
            </a: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DIFERENTE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MUDAR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O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 </a:t>
            </a: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DISCURSO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F21701C-5C76-934F-BE45-DC939345046F}"/>
              </a:ext>
            </a:extLst>
          </p:cNvPr>
          <p:cNvSpPr/>
          <p:nvPr/>
        </p:nvSpPr>
        <p:spPr>
          <a:xfrm>
            <a:off x="3123209" y="3074487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2C8668F-DAE9-624A-AA90-86436CB26B43}"/>
              </a:ext>
            </a:extLst>
          </p:cNvPr>
          <p:cNvSpPr/>
          <p:nvPr/>
        </p:nvSpPr>
        <p:spPr>
          <a:xfrm>
            <a:off x="3123209" y="4123158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>
              <a:latin typeface="Impact" panose="020B080603090205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BF53FB1-4A6B-E343-A456-1B2534339217}"/>
              </a:ext>
            </a:extLst>
          </p:cNvPr>
          <p:cNvSpPr/>
          <p:nvPr/>
        </p:nvSpPr>
        <p:spPr>
          <a:xfrm>
            <a:off x="3123210" y="5171829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4186FD3-BF69-9C45-8BA9-3E87805407B8}"/>
              </a:ext>
            </a:extLst>
          </p:cNvPr>
          <p:cNvSpPr/>
          <p:nvPr/>
        </p:nvSpPr>
        <p:spPr>
          <a:xfrm>
            <a:off x="3123210" y="2043618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latin typeface="Impact" panose="020B0806030902050204" pitchFamily="34" charset="0"/>
            </a:endParaRPr>
          </a:p>
        </p:txBody>
      </p:sp>
      <p:pic>
        <p:nvPicPr>
          <p:cNvPr id="10" name="Picture 6" descr="C:\Users\i9\AppData\Local\Temp\VMwareDnD\bb46fdbc\vermelho.png">
            <a:extLst>
              <a:ext uri="{FF2B5EF4-FFF2-40B4-BE49-F238E27FC236}">
                <a16:creationId xmlns:a16="http://schemas.microsoft.com/office/drawing/2014/main" id="{24BA7082-4DCF-4D4D-97D4-5F2B090E9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31"/>
          <a:stretch/>
        </p:blipFill>
        <p:spPr bwMode="auto">
          <a:xfrm>
            <a:off x="8730187" y="1323445"/>
            <a:ext cx="3511727" cy="553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9385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684094"/>
              </p:ext>
            </p:extLst>
          </p:nvPr>
        </p:nvGraphicFramePr>
        <p:xfrm>
          <a:off x="1" y="12193"/>
          <a:ext cx="12191997" cy="6858001"/>
        </p:xfrm>
        <a:graphic>
          <a:graphicData uri="http://schemas.openxmlformats.org/drawingml/2006/table">
            <a:tbl>
              <a:tblPr/>
              <a:tblGrid>
                <a:gridCol w="522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4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44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4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144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144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26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910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69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99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FOCO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61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DIRETRIZES</a:t>
                      </a:r>
                      <a:endParaRPr lang="pt-BR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TEMAS</a:t>
                      </a:r>
                      <a:r>
                        <a:rPr lang="pt-BR" sz="18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ESTRATÉGICOS  2º SEMESTRE 2022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910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PRODUTO</a:t>
                      </a:r>
                    </a:p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14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_____________</a:t>
                      </a:r>
                      <a:endParaRPr lang="pt-BR" sz="1200" b="1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highlight>
                          <a:srgbClr val="00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PERFIL CLIENTE</a:t>
                      </a:r>
                      <a:r>
                        <a:rPr lang="pt-BR" sz="1200" b="1" i="0" u="none" strike="noStrik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FOCO</a:t>
                      </a:r>
                    </a:p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 _____________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REGIÃO</a:t>
                      </a:r>
                      <a:endParaRPr lang="pt-BR" sz="1200" b="1" i="0" u="none" strike="noStrike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___________________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290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QUANTITATIVO</a:t>
                      </a:r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AUMENTAR O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 DE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CAPTURAR NOVOS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CLIENTES / CANAIS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VENDER TODO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MIX ADEQUADO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QUALITATIVO</a:t>
                      </a:r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MELHORAR PERCEPÇÃO DO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NÍVEL DE SERVIÇO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 ATENDIMENTO AOS REVENDEDORES E/OU CLIENTES FINAIS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639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45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3" name="Conector reto 2"/>
          <p:cNvCxnSpPr>
            <a:cxnSpLocks/>
          </p:cNvCxnSpPr>
          <p:nvPr/>
        </p:nvCxnSpPr>
        <p:spPr bwMode="auto">
          <a:xfrm>
            <a:off x="3334215" y="2061374"/>
            <a:ext cx="831880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Conector reto 6"/>
          <p:cNvCxnSpPr>
            <a:cxnSpLocks/>
          </p:cNvCxnSpPr>
          <p:nvPr/>
        </p:nvCxnSpPr>
        <p:spPr bwMode="auto">
          <a:xfrm>
            <a:off x="3356517" y="2948686"/>
            <a:ext cx="8296507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39421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31941E3-748C-0747-85BA-EAEEE9C336E2}"/>
              </a:ext>
            </a:extLst>
          </p:cNvPr>
          <p:cNvSpPr/>
          <p:nvPr/>
        </p:nvSpPr>
        <p:spPr>
          <a:xfrm>
            <a:off x="0" y="0"/>
            <a:ext cx="912907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1456677" y="791529"/>
            <a:ext cx="47287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89% DAS</a:t>
            </a:r>
          </a:p>
          <a:p>
            <a:pPr algn="r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EMPRESAS</a:t>
            </a:r>
          </a:p>
          <a:p>
            <a:pPr algn="r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LISTADAS NA</a:t>
            </a:r>
          </a:p>
          <a:p>
            <a:pPr algn="r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“FORTUNE 500”</a:t>
            </a:r>
          </a:p>
          <a:p>
            <a:pPr algn="r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EM 1955 NÃO </a:t>
            </a:r>
          </a:p>
          <a:p>
            <a:pPr algn="r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ESTAVAM NA </a:t>
            </a:r>
          </a:p>
          <a:p>
            <a:pPr algn="r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LISTA EM 2014...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372" y="0"/>
            <a:ext cx="5103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64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40" y="890588"/>
            <a:ext cx="1350169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8148638" y="857251"/>
            <a:ext cx="1376363" cy="9513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100"/>
          </a:p>
        </p:txBody>
      </p:sp>
      <p:graphicFrame>
        <p:nvGraphicFramePr>
          <p:cNvPr id="840787" name="Group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529870"/>
              </p:ext>
            </p:extLst>
          </p:nvPr>
        </p:nvGraphicFramePr>
        <p:xfrm>
          <a:off x="245327" y="223023"/>
          <a:ext cx="11753385" cy="6478860"/>
        </p:xfrm>
        <a:graphic>
          <a:graphicData uri="http://schemas.openxmlformats.org/drawingml/2006/table">
            <a:tbl>
              <a:tblPr/>
              <a:tblGrid>
                <a:gridCol w="2696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5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94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PONTO DE ATAQUE CENTRAL</a:t>
                      </a:r>
                      <a:endParaRPr kumimoji="0" lang="pt-BR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O QUE FAZER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(ETAPAS +OBJETIVOS + ‘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TARGETS SMART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’)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COMO FAZER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(MEIOS + RECURSOS + TÁTICA + OPERAÇÃO+INVESTIMENTOS)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QUANDO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 (PRAZOS + CRONOGRAMA + TEMPOS)</a:t>
                      </a: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QUEM COORDENA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(ATRIBUIÇÕES + CONTROLES + COMUNICAÇÃO +GESTOR+APOIO)</a:t>
                      </a: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40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54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802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54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0422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72554E-1CC1-404F-AFF7-8540B0ABED55}"/>
              </a:ext>
            </a:extLst>
          </p:cNvPr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858" name="Título 1"/>
          <p:cNvSpPr>
            <a:spLocks noGrp="1"/>
          </p:cNvSpPr>
          <p:nvPr>
            <p:ph type="title"/>
          </p:nvPr>
        </p:nvSpPr>
        <p:spPr>
          <a:xfrm>
            <a:off x="1847850" y="-27384"/>
            <a:ext cx="8458200" cy="892175"/>
          </a:xfrm>
        </p:spPr>
        <p:txBody>
          <a:bodyPr/>
          <a:lstStyle/>
          <a:p>
            <a:pPr algn="l"/>
            <a:r>
              <a:rPr lang="pt-BR" altLang="pt-BR" sz="3200" b="1" dirty="0">
                <a:solidFill>
                  <a:srgbClr val="FF0000"/>
                </a:solidFill>
              </a:rPr>
              <a:t>EXERCÍCIO DE  </a:t>
            </a:r>
            <a:r>
              <a:rPr lang="pt-BR" altLang="pt-BR" sz="3200" b="1" u="sng" dirty="0">
                <a:solidFill>
                  <a:srgbClr val="FF0000"/>
                </a:solidFill>
              </a:rPr>
              <a:t>ABORDAGEM PERSUASIVA</a:t>
            </a:r>
            <a:br>
              <a:rPr lang="pt-BR" altLang="pt-BR" sz="3200" b="1" dirty="0">
                <a:solidFill>
                  <a:srgbClr val="FF0000"/>
                </a:solidFill>
              </a:rPr>
            </a:br>
            <a:r>
              <a:rPr lang="pt-BR" altLang="pt-BR" sz="1800" b="1" dirty="0">
                <a:solidFill>
                  <a:srgbClr val="FF0000"/>
                </a:solidFill>
              </a:rPr>
              <a:t>PRODUTO ALVO: </a:t>
            </a:r>
            <a:endParaRPr lang="pt-BR" altLang="pt-BR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623487"/>
              </p:ext>
            </p:extLst>
          </p:nvPr>
        </p:nvGraphicFramePr>
        <p:xfrm>
          <a:off x="471487" y="980728"/>
          <a:ext cx="11344275" cy="55907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55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7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1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901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Calibri" panose="020F0502020204030204" pitchFamily="34" charset="0"/>
                        </a:rPr>
                        <a:t>‘FILME’</a:t>
                      </a:r>
                      <a:endParaRPr lang="pt-BR" sz="3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Calibri" panose="020F0502020204030204" pitchFamily="34" charset="0"/>
                        </a:rPr>
                        <a:t>DESEJOS</a:t>
                      </a:r>
                      <a:endParaRPr lang="pt-BR" sz="3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Calibri" panose="020F0502020204030204" pitchFamily="34" charset="0"/>
                        </a:rPr>
                        <a:t>ATRIBUTOS</a:t>
                      </a:r>
                      <a:endParaRPr lang="pt-BR" sz="3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463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CRIE UMA SITUAÇÃO DE USO, EXEMPLO FIGURADO, METÁFORA, QUE JUSTIFICA A </a:t>
                      </a:r>
                    </a:p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VANTAGEM E O ATRIBUTO...</a:t>
                      </a:r>
                      <a:endParaRPr lang="pt-BR" sz="1600" b="1" dirty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DESCREVA QUAIS AS CORRESPONDENTES VANTAGENS E BENEFÍCIOS,</a:t>
                      </a:r>
                      <a:r>
                        <a:rPr lang="pt-BR" sz="16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NECESSIDADES ATENDIDAS</a:t>
                      </a:r>
                      <a:endParaRPr lang="pt-BR" sz="1600" b="1" dirty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TRAZ O CONJUNTO</a:t>
                      </a:r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DE CARACTERÍSTICAS DO PRODUTO\SERVIÇO\IDÉIA, </a:t>
                      </a:r>
                    </a:p>
                    <a:p>
                      <a:pPr algn="ctr"/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A SOLUÇÃO COMPLETA...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901">
                <a:tc>
                  <a:txBody>
                    <a:bodyPr/>
                    <a:lstStyle/>
                    <a:p>
                      <a:pPr algn="ctr"/>
                      <a:endParaRPr lang="pt-BR" b="1" i="1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/>
                      <a:endParaRPr lang="pt-BR" b="1" i="1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latin typeface="Calibri" panose="020F0502020204030204" pitchFamily="34" charset="0"/>
                        </a:rPr>
                        <a:t>TER O PRODUTO</a:t>
                      </a:r>
                      <a:r>
                        <a:rPr lang="pt-BR" b="1" baseline="0" dirty="0">
                          <a:latin typeface="Calibri" panose="020F0502020204030204" pitchFamily="34" charset="0"/>
                        </a:rPr>
                        <a:t>/CATEGORIA:</a:t>
                      </a:r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901">
                <a:tc>
                  <a:txBody>
                    <a:bodyPr/>
                    <a:lstStyle/>
                    <a:p>
                      <a:pPr algn="ctr"/>
                      <a:endParaRPr lang="pt-BR" b="1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/>
                      <a:endParaRPr lang="pt-BR" b="1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latin typeface="Calibri" panose="020F0502020204030204" pitchFamily="34" charset="0"/>
                        </a:rPr>
                        <a:t>MARCA DA EMPRESA OU DO PRODUTO:</a:t>
                      </a:r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825"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b="1" dirty="0">
                          <a:latin typeface="Calibri" panose="020F0502020204030204" pitchFamily="34" charset="0"/>
                        </a:rPr>
                        <a:t>ATRIBUTO DE QUALIDADE:</a:t>
                      </a:r>
                      <a:endParaRPr lang="pt-BR" b="1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1870"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b="1" baseline="0" dirty="0">
                          <a:latin typeface="Calibri" panose="020F0502020204030204" pitchFamily="34" charset="0"/>
                        </a:rPr>
                        <a:t>SERVIÇOS &amp; PÓS VENDA: </a:t>
                      </a:r>
                      <a:endParaRPr lang="pt-BR" b="1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901">
                <a:tc>
                  <a:txBody>
                    <a:bodyPr/>
                    <a:lstStyle/>
                    <a:p>
                      <a:pPr algn="ctr"/>
                      <a:endParaRPr lang="pt-BR" b="1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ctr"/>
                      <a:endParaRPr lang="pt-BR" b="1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b="1" dirty="0">
                          <a:latin typeface="Calibri" panose="020F0502020204030204" pitchFamily="34" charset="0"/>
                        </a:rPr>
                        <a:t>POLÍTICA COMERCIAL:</a:t>
                      </a:r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Retângulo 1"/>
          <p:cNvSpPr/>
          <p:nvPr/>
        </p:nvSpPr>
        <p:spPr>
          <a:xfrm>
            <a:off x="3719736" y="548681"/>
            <a:ext cx="5256584" cy="316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2270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DF9CBBF-F07D-481D-BDB0-917F876254C5}"/>
              </a:ext>
            </a:extLst>
          </p:cNvPr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882" name="Título 1"/>
          <p:cNvSpPr>
            <a:spLocks noGrp="1"/>
          </p:cNvSpPr>
          <p:nvPr>
            <p:ph type="title"/>
          </p:nvPr>
        </p:nvSpPr>
        <p:spPr>
          <a:xfrm>
            <a:off x="1847850" y="115888"/>
            <a:ext cx="8458200" cy="893762"/>
          </a:xfrm>
        </p:spPr>
        <p:txBody>
          <a:bodyPr/>
          <a:lstStyle/>
          <a:p>
            <a:pPr algn="l"/>
            <a:r>
              <a:rPr lang="pt-BR" altLang="pt-BR" sz="3200" b="1" dirty="0">
                <a:solidFill>
                  <a:srgbClr val="FF0000"/>
                </a:solidFill>
              </a:rPr>
              <a:t>EXERCÍCIO DE  </a:t>
            </a:r>
            <a:r>
              <a:rPr lang="pt-BR" altLang="pt-BR" sz="3200" b="1" u="sng" dirty="0">
                <a:solidFill>
                  <a:srgbClr val="FF0000"/>
                </a:solidFill>
              </a:rPr>
              <a:t>OBJEÇÕES</a:t>
            </a:r>
            <a:br>
              <a:rPr lang="pt-BR" altLang="pt-BR" sz="3200" b="1" dirty="0">
                <a:solidFill>
                  <a:srgbClr val="FF0000"/>
                </a:solidFill>
              </a:rPr>
            </a:br>
            <a:r>
              <a:rPr lang="pt-BR" altLang="pt-BR" sz="1800" b="1" dirty="0">
                <a:solidFill>
                  <a:srgbClr val="FF0000"/>
                </a:solidFill>
              </a:rPr>
              <a:t>PRODUTO ALVO: </a:t>
            </a:r>
            <a:endParaRPr lang="pt-BR" altLang="pt-BR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42695"/>
              </p:ext>
            </p:extLst>
          </p:nvPr>
        </p:nvGraphicFramePr>
        <p:xfrm>
          <a:off x="271463" y="1060469"/>
          <a:ext cx="11701461" cy="57485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56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187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Calibri" panose="020F0502020204030204" pitchFamily="34" charset="0"/>
                        </a:rPr>
                        <a:t>LISTAR AS OBJEÇÕES</a:t>
                      </a:r>
                      <a:endParaRPr lang="pt-BR" sz="3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latin typeface="Calibri" panose="020F0502020204030204" pitchFamily="34" charset="0"/>
                        </a:rPr>
                        <a:t>CRIAR O ARGUMENTO DE </a:t>
                      </a:r>
                    </a:p>
                    <a:p>
                      <a:pPr algn="ctr"/>
                      <a:r>
                        <a:rPr lang="pt-BR" sz="3200" dirty="0">
                          <a:latin typeface="Calibri" panose="020F0502020204030204" pitchFamily="34" charset="0"/>
                        </a:rPr>
                        <a:t>REVERSÃO</a:t>
                      </a:r>
                      <a:endParaRPr lang="pt-BR" sz="32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latin typeface="Calibri" panose="020F0502020204030204" pitchFamily="34" charset="0"/>
                        </a:rPr>
                        <a:t>TER O PRODUTO</a:t>
                      </a:r>
                      <a:r>
                        <a:rPr lang="pt-BR" b="1" baseline="0" dirty="0">
                          <a:latin typeface="Calibri" panose="020F0502020204030204" pitchFamily="34" charset="0"/>
                        </a:rPr>
                        <a:t>/CATEGORIA:</a:t>
                      </a:r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14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28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latin typeface="Calibri" panose="020F0502020204030204" pitchFamily="34" charset="0"/>
                        </a:rPr>
                        <a:t>MARCA DA EMPRESA</a:t>
                      </a:r>
                      <a:r>
                        <a:rPr lang="pt-BR" b="1" baseline="0" dirty="0">
                          <a:latin typeface="Calibri" panose="020F0502020204030204" pitchFamily="34" charset="0"/>
                        </a:rPr>
                        <a:t> :</a:t>
                      </a:r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14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28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746"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latin typeface="Calibri" panose="020F0502020204030204" pitchFamily="34" charset="0"/>
                        </a:rPr>
                        <a:t>QUALIDADE:</a:t>
                      </a:r>
                      <a:endParaRPr lang="pt-BR" b="1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i="0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E</a:t>
                      </a:r>
                    </a:p>
                    <a:p>
                      <a:pPr algn="l"/>
                      <a:r>
                        <a:rPr lang="pt-BR" sz="1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14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l"/>
                      <a:r>
                        <a:rPr lang="pt-BR" sz="28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28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6374">
                <a:tc>
                  <a:txBody>
                    <a:bodyPr/>
                    <a:lstStyle/>
                    <a:p>
                      <a:pPr algn="l"/>
                      <a:r>
                        <a:rPr lang="pt-BR" b="1" baseline="0" dirty="0">
                          <a:latin typeface="Calibri" panose="020F0502020204030204" pitchFamily="34" charset="0"/>
                        </a:rPr>
                        <a:t>SERVIÇOS: </a:t>
                      </a:r>
                      <a:endParaRPr lang="pt-BR" b="1" i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i="0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E</a:t>
                      </a:r>
                    </a:p>
                    <a:p>
                      <a:pPr algn="l"/>
                      <a:r>
                        <a:rPr lang="pt-BR" sz="1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14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l"/>
                      <a:r>
                        <a:rPr lang="pt-BR" sz="28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28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4346"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latin typeface="Calibri" panose="020F0502020204030204" pitchFamily="34" charset="0"/>
                        </a:rPr>
                        <a:t>POLÍTICA COMERCIAL:</a:t>
                      </a:r>
                      <a:endParaRPr lang="pt-BR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43" marR="91443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i="0" dirty="0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E</a:t>
                      </a:r>
                    </a:p>
                    <a:p>
                      <a:pPr algn="l"/>
                      <a:r>
                        <a:rPr lang="pt-BR" sz="1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1400" b="1" i="0" dirty="0">
                        <a:solidFill>
                          <a:srgbClr val="FF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algn="l"/>
                      <a:r>
                        <a:rPr lang="pt-BR" sz="2400" b="1" i="0" dirty="0" err="1">
                          <a:solidFill>
                            <a:srgbClr val="FF0000"/>
                          </a:solidFill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  <a:endParaRPr lang="pt-BR" sz="3600" b="1" i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38" marR="9143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3647728" y="664618"/>
            <a:ext cx="5256584" cy="316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34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6435C51-4273-244B-8E6A-17820761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97972"/>
            <a:ext cx="11778343" cy="667294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7E515B2-0E9E-6645-B37B-33C39CBB0DBE}"/>
              </a:ext>
            </a:extLst>
          </p:cNvPr>
          <p:cNvSpPr/>
          <p:nvPr/>
        </p:nvSpPr>
        <p:spPr>
          <a:xfrm>
            <a:off x="1594338" y="2373086"/>
            <a:ext cx="5695104" cy="392724"/>
          </a:xfrm>
          <a:prstGeom prst="rect">
            <a:avLst/>
          </a:prstGeom>
          <a:noFill/>
          <a:ln w="76200" cap="sq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29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ECC3700A-7B0A-284C-9CA8-6A7D1ADAF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97536"/>
            <a:ext cx="6422958" cy="663244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0395AEC-6438-EE41-B571-7912D0E768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0" r="16352"/>
          <a:stretch/>
        </p:blipFill>
        <p:spPr>
          <a:xfrm>
            <a:off x="111955" y="0"/>
            <a:ext cx="5447598" cy="68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8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m relacionada">
            <a:extLst>
              <a:ext uri="{FF2B5EF4-FFF2-40B4-BE49-F238E27FC236}">
                <a16:creationId xmlns:a16="http://schemas.microsoft.com/office/drawing/2014/main" id="{FEA118BC-9B3C-4C00-82AA-7886429D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B48BC3C-EE50-4440-8709-B67B33C0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00500" y="2725946"/>
            <a:ext cx="4732020" cy="38328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64192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no interior, comida, de madeira&#10;&#10;Descrição gerada automaticamente">
            <a:extLst>
              <a:ext uri="{FF2B5EF4-FFF2-40B4-BE49-F238E27FC236}">
                <a16:creationId xmlns:a16="http://schemas.microsoft.com/office/drawing/2014/main" id="{B748F7E1-4620-C242-8F2D-E42A46873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11" t="14068" r="8494" b="24889"/>
          <a:stretch/>
        </p:blipFill>
        <p:spPr>
          <a:xfrm>
            <a:off x="0" y="1759348"/>
            <a:ext cx="12192000" cy="50986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972B1B4-9037-5847-B917-C0387F3B85EC}"/>
              </a:ext>
            </a:extLst>
          </p:cNvPr>
          <p:cNvSpPr txBox="1"/>
          <p:nvPr/>
        </p:nvSpPr>
        <p:spPr>
          <a:xfrm>
            <a:off x="87134" y="1898166"/>
            <a:ext cx="1673856" cy="707886"/>
          </a:xfrm>
          <a:prstGeom prst="rect">
            <a:avLst/>
          </a:prstGeom>
          <a:noFill/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MUNDO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6957E9-1BC3-5641-9EFB-A5A71ADDAE8A}"/>
              </a:ext>
            </a:extLst>
          </p:cNvPr>
          <p:cNvSpPr txBox="1"/>
          <p:nvPr/>
        </p:nvSpPr>
        <p:spPr>
          <a:xfrm>
            <a:off x="1760990" y="2721114"/>
            <a:ext cx="1612942" cy="707886"/>
          </a:xfrm>
          <a:prstGeom prst="rect">
            <a:avLst/>
          </a:prstGeom>
          <a:noFill/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BRASIL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24843B-E345-1A40-B761-B0B0C9A03E82}"/>
              </a:ext>
            </a:extLst>
          </p:cNvPr>
          <p:cNvSpPr txBox="1"/>
          <p:nvPr/>
        </p:nvSpPr>
        <p:spPr>
          <a:xfrm>
            <a:off x="3346748" y="1988244"/>
            <a:ext cx="2319866" cy="707886"/>
          </a:xfrm>
          <a:prstGeom prst="rect">
            <a:avLst/>
          </a:prstGeom>
          <a:noFill/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SEGMENTO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47E30A-B331-D844-8A4E-5C8D7984A93F}"/>
              </a:ext>
            </a:extLst>
          </p:cNvPr>
          <p:cNvSpPr txBox="1"/>
          <p:nvPr/>
        </p:nvSpPr>
        <p:spPr>
          <a:xfrm>
            <a:off x="5314857" y="2606052"/>
            <a:ext cx="2016899" cy="707886"/>
          </a:xfrm>
          <a:prstGeom prst="rect">
            <a:avLst/>
          </a:prstGeom>
          <a:noFill/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CLIENTES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C79897E-968C-9149-A44F-28B2DC6C49E6}"/>
              </a:ext>
            </a:extLst>
          </p:cNvPr>
          <p:cNvSpPr txBox="1"/>
          <p:nvPr/>
        </p:nvSpPr>
        <p:spPr>
          <a:xfrm>
            <a:off x="7383272" y="1372691"/>
            <a:ext cx="1542410" cy="1323439"/>
          </a:xfrm>
          <a:prstGeom prst="rect">
            <a:avLst/>
          </a:prstGeom>
          <a:noFill/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CURTO</a:t>
            </a:r>
          </a:p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PRAZO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E217B0-0F94-BA4D-AB74-861D2B152DD9}"/>
              </a:ext>
            </a:extLst>
          </p:cNvPr>
          <p:cNvSpPr txBox="1"/>
          <p:nvPr/>
        </p:nvSpPr>
        <p:spPr>
          <a:xfrm>
            <a:off x="9236270" y="2384040"/>
            <a:ext cx="1476623" cy="1323439"/>
          </a:xfrm>
          <a:prstGeom prst="rect">
            <a:avLst/>
          </a:prstGeom>
          <a:noFill/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MÉDIO</a:t>
            </a:r>
          </a:p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PRAZO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BA5C73-6733-6C4E-AF67-E8397821AB2D}"/>
              </a:ext>
            </a:extLst>
          </p:cNvPr>
          <p:cNvSpPr txBox="1"/>
          <p:nvPr/>
        </p:nvSpPr>
        <p:spPr>
          <a:xfrm>
            <a:off x="10712893" y="1409975"/>
            <a:ext cx="1492973" cy="1323439"/>
          </a:xfrm>
          <a:prstGeom prst="rect">
            <a:avLst/>
          </a:prstGeom>
          <a:noFill/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LONGO</a:t>
            </a:r>
          </a:p>
          <a:p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PRAZO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6213BD-5591-7348-A5D7-4E5E7A11E1AF}"/>
              </a:ext>
            </a:extLst>
          </p:cNvPr>
          <p:cNvSpPr txBox="1"/>
          <p:nvPr/>
        </p:nvSpPr>
        <p:spPr>
          <a:xfrm>
            <a:off x="387071" y="-262838"/>
            <a:ext cx="695392" cy="2646878"/>
          </a:xfrm>
          <a:prstGeom prst="rect">
            <a:avLst/>
          </a:prstGeom>
          <a:noFill/>
          <a:effectLst>
            <a:outerShdw blurRad="7747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E71D28-76E6-D54F-8464-7914B17C701E}"/>
              </a:ext>
            </a:extLst>
          </p:cNvPr>
          <p:cNvSpPr txBox="1"/>
          <p:nvPr/>
        </p:nvSpPr>
        <p:spPr>
          <a:xfrm>
            <a:off x="3885171" y="-256193"/>
            <a:ext cx="695392" cy="2646878"/>
          </a:xfrm>
          <a:prstGeom prst="rect">
            <a:avLst/>
          </a:prstGeom>
          <a:noFill/>
          <a:effectLst>
            <a:outerShdw blurRad="7747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F85AC72-45A7-BB40-BED3-E21631781A10}"/>
              </a:ext>
            </a:extLst>
          </p:cNvPr>
          <p:cNvSpPr txBox="1"/>
          <p:nvPr/>
        </p:nvSpPr>
        <p:spPr>
          <a:xfrm>
            <a:off x="9299865" y="-40826"/>
            <a:ext cx="695392" cy="2646878"/>
          </a:xfrm>
          <a:prstGeom prst="rect">
            <a:avLst/>
          </a:prstGeom>
          <a:noFill/>
          <a:effectLst>
            <a:outerShdw blurRad="7747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81279D8-77D9-CD4C-914B-25E7B3446649}"/>
              </a:ext>
            </a:extLst>
          </p:cNvPr>
          <p:cNvSpPr txBox="1"/>
          <p:nvPr/>
        </p:nvSpPr>
        <p:spPr>
          <a:xfrm>
            <a:off x="2058368" y="574727"/>
            <a:ext cx="695392" cy="2646878"/>
          </a:xfrm>
          <a:prstGeom prst="rect">
            <a:avLst/>
          </a:prstGeom>
          <a:noFill/>
          <a:effectLst>
            <a:outerShdw blurRad="7747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104BA22-770C-2144-85FF-AD67D40D5DB6}"/>
              </a:ext>
            </a:extLst>
          </p:cNvPr>
          <p:cNvSpPr txBox="1"/>
          <p:nvPr/>
        </p:nvSpPr>
        <p:spPr>
          <a:xfrm>
            <a:off x="5778426" y="435909"/>
            <a:ext cx="695392" cy="2646878"/>
          </a:xfrm>
          <a:prstGeom prst="rect">
            <a:avLst/>
          </a:prstGeom>
          <a:noFill/>
          <a:effectLst>
            <a:outerShdw blurRad="7747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63808CD-E7B4-EB4D-8C49-D66CEB654F47}"/>
              </a:ext>
            </a:extLst>
          </p:cNvPr>
          <p:cNvSpPr txBox="1"/>
          <p:nvPr/>
        </p:nvSpPr>
        <p:spPr>
          <a:xfrm>
            <a:off x="7623146" y="-397024"/>
            <a:ext cx="695392" cy="2215991"/>
          </a:xfrm>
          <a:prstGeom prst="rect">
            <a:avLst/>
          </a:prstGeom>
          <a:noFill/>
          <a:effectLst>
            <a:outerShdw blurRad="7747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3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D6A144A-FDF4-1E41-8B9B-21AA91F551A4}"/>
              </a:ext>
            </a:extLst>
          </p:cNvPr>
          <p:cNvSpPr txBox="1"/>
          <p:nvPr/>
        </p:nvSpPr>
        <p:spPr>
          <a:xfrm>
            <a:off x="10968646" y="-359672"/>
            <a:ext cx="695392" cy="2215991"/>
          </a:xfrm>
          <a:prstGeom prst="rect">
            <a:avLst/>
          </a:prstGeom>
          <a:noFill/>
          <a:effectLst>
            <a:outerShdw blurRad="7747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3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290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E678FBC6-0686-7647-93F4-CA53C63B21EA}"/>
              </a:ext>
            </a:extLst>
          </p:cNvPr>
          <p:cNvSpPr/>
          <p:nvPr/>
        </p:nvSpPr>
        <p:spPr>
          <a:xfrm>
            <a:off x="0" y="-25106"/>
            <a:ext cx="12192000" cy="7012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Angulado 2">
            <a:extLst>
              <a:ext uri="{FF2B5EF4-FFF2-40B4-BE49-F238E27FC236}">
                <a16:creationId xmlns:a16="http://schemas.microsoft.com/office/drawing/2014/main" id="{4510F83D-7E72-F64C-8D3B-10834DD5320B}"/>
              </a:ext>
            </a:extLst>
          </p:cNvPr>
          <p:cNvCxnSpPr>
            <a:cxnSpLocks/>
          </p:cNvCxnSpPr>
          <p:nvPr/>
        </p:nvCxnSpPr>
        <p:spPr>
          <a:xfrm flipV="1">
            <a:off x="1577009" y="3577363"/>
            <a:ext cx="3873967" cy="1039182"/>
          </a:xfrm>
          <a:prstGeom prst="bentConnector3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Angulado 4">
            <a:extLst>
              <a:ext uri="{FF2B5EF4-FFF2-40B4-BE49-F238E27FC236}">
                <a16:creationId xmlns:a16="http://schemas.microsoft.com/office/drawing/2014/main" id="{755D5403-42F8-054A-9C79-A3BFD388B44C}"/>
              </a:ext>
            </a:extLst>
          </p:cNvPr>
          <p:cNvCxnSpPr>
            <a:cxnSpLocks/>
          </p:cNvCxnSpPr>
          <p:nvPr/>
        </p:nvCxnSpPr>
        <p:spPr>
          <a:xfrm flipV="1">
            <a:off x="5982346" y="2527340"/>
            <a:ext cx="2664296" cy="1060040"/>
          </a:xfrm>
          <a:prstGeom prst="bentConnector3">
            <a:avLst>
              <a:gd name="adj1" fmla="val 52043"/>
            </a:avLst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Angulado 5">
            <a:extLst>
              <a:ext uri="{FF2B5EF4-FFF2-40B4-BE49-F238E27FC236}">
                <a16:creationId xmlns:a16="http://schemas.microsoft.com/office/drawing/2014/main" id="{8DC7079F-2D9F-6A49-AF44-FF39D63A0E1A}"/>
              </a:ext>
            </a:extLst>
          </p:cNvPr>
          <p:cNvCxnSpPr>
            <a:cxnSpLocks/>
          </p:cNvCxnSpPr>
          <p:nvPr/>
        </p:nvCxnSpPr>
        <p:spPr>
          <a:xfrm flipV="1">
            <a:off x="6486511" y="1350076"/>
            <a:ext cx="2736304" cy="1764196"/>
          </a:xfrm>
          <a:prstGeom prst="bentConnector3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do 11">
            <a:extLst>
              <a:ext uri="{FF2B5EF4-FFF2-40B4-BE49-F238E27FC236}">
                <a16:creationId xmlns:a16="http://schemas.microsoft.com/office/drawing/2014/main" id="{F8EF9799-9A37-434B-AF1F-B7E8C7FD4398}"/>
              </a:ext>
            </a:extLst>
          </p:cNvPr>
          <p:cNvCxnSpPr>
            <a:cxnSpLocks/>
          </p:cNvCxnSpPr>
          <p:nvPr/>
        </p:nvCxnSpPr>
        <p:spPr>
          <a:xfrm>
            <a:off x="6486511" y="4179584"/>
            <a:ext cx="2592288" cy="893714"/>
          </a:xfrm>
          <a:prstGeom prst="bentConnector3">
            <a:avLst>
              <a:gd name="adj1" fmla="val 50000"/>
            </a:avLst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do 13">
            <a:extLst>
              <a:ext uri="{FF2B5EF4-FFF2-40B4-BE49-F238E27FC236}">
                <a16:creationId xmlns:a16="http://schemas.microsoft.com/office/drawing/2014/main" id="{AAF74E92-5D13-E14E-BA4C-4A6C393C201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72809" y="1873811"/>
            <a:ext cx="2913564" cy="2807721"/>
          </a:xfrm>
          <a:prstGeom prst="bentConnector3">
            <a:avLst>
              <a:gd name="adj1" fmla="val 50000"/>
            </a:avLst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03B68AB-8F76-E94C-8193-EDC255377E98}"/>
              </a:ext>
            </a:extLst>
          </p:cNvPr>
          <p:cNvSpPr txBox="1"/>
          <p:nvPr/>
        </p:nvSpPr>
        <p:spPr>
          <a:xfrm>
            <a:off x="1470612" y="4780910"/>
            <a:ext cx="2043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2784"/>
                </a:solidFill>
                <a:latin typeface="Chalkduster" panose="03050602040202020205" pitchFamily="66" charset="77"/>
              </a:rPr>
              <a:t>PASSADO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6ABC1D2-B6E7-274E-B586-B4D32F10F6B3}"/>
              </a:ext>
            </a:extLst>
          </p:cNvPr>
          <p:cNvSpPr txBox="1"/>
          <p:nvPr/>
        </p:nvSpPr>
        <p:spPr>
          <a:xfrm>
            <a:off x="3128101" y="2882062"/>
            <a:ext cx="2291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accent2"/>
                </a:solidFill>
                <a:latin typeface="Eras Medium ITC" panose="020B0602030504020804" pitchFamily="34" charset="77"/>
                <a:cs typeface="Calibri" panose="020F0502020204030204" pitchFamily="34" charset="0"/>
              </a:rPr>
              <a:t>PRESENTE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32F9E53-A780-5848-BE79-108E756895C1}"/>
              </a:ext>
            </a:extLst>
          </p:cNvPr>
          <p:cNvSpPr txBox="1"/>
          <p:nvPr/>
        </p:nvSpPr>
        <p:spPr>
          <a:xfrm>
            <a:off x="8443033" y="3659183"/>
            <a:ext cx="185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rgbClr val="00B050"/>
                </a:solidFill>
                <a:latin typeface="DIN Condensed" pitchFamily="2" charset="0"/>
              </a:rPr>
              <a:t>FUTURO</a:t>
            </a:r>
            <a:endParaRPr lang="pt-BR" sz="4400" b="1" dirty="0">
              <a:solidFill>
                <a:srgbClr val="00B050"/>
              </a:solidFill>
              <a:latin typeface="DIN Condensed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CDA5CAD-05FC-4B43-9FA0-16684955BEED}"/>
              </a:ext>
            </a:extLst>
          </p:cNvPr>
          <p:cNvSpPr txBox="1"/>
          <p:nvPr/>
        </p:nvSpPr>
        <p:spPr>
          <a:xfrm>
            <a:off x="6330574" y="3213442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2600"/>
                </a:solidFill>
                <a:latin typeface="DIN Condensed" pitchFamily="2" charset="0"/>
              </a:rPr>
              <a:t>H E +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CCFE384-1B78-E04E-8B01-46E2ADA6A422}"/>
              </a:ext>
            </a:extLst>
          </p:cNvPr>
          <p:cNvSpPr txBox="1"/>
          <p:nvPr/>
        </p:nvSpPr>
        <p:spPr>
          <a:xfrm>
            <a:off x="6488053" y="2657770"/>
            <a:ext cx="792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2600"/>
                </a:solidFill>
                <a:latin typeface="DIN Condensed" pitchFamily="2" charset="0"/>
              </a:rPr>
              <a:t>H E ++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F5F1E95-B1AB-2C4D-AE3E-F456CB79372B}"/>
              </a:ext>
            </a:extLst>
          </p:cNvPr>
          <p:cNvSpPr txBox="1"/>
          <p:nvPr/>
        </p:nvSpPr>
        <p:spPr>
          <a:xfrm>
            <a:off x="6394119" y="4290348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2600"/>
                </a:solidFill>
                <a:latin typeface="DIN Condensed" pitchFamily="2" charset="0"/>
              </a:rPr>
              <a:t>H - / +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6ED4ECE-D57D-3047-9C59-31830A0E5CC0}"/>
              </a:ext>
            </a:extLst>
          </p:cNvPr>
          <p:cNvSpPr txBox="1"/>
          <p:nvPr/>
        </p:nvSpPr>
        <p:spPr>
          <a:xfrm>
            <a:off x="6436521" y="3779474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2600"/>
                </a:solidFill>
                <a:latin typeface="DIN Condensed" pitchFamily="2" charset="0"/>
              </a:rPr>
              <a:t>H E -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FDBF15C5-7CF5-CC44-B141-7E992BFBA071}"/>
              </a:ext>
            </a:extLst>
          </p:cNvPr>
          <p:cNvCxnSpPr>
            <a:cxnSpLocks/>
          </p:cNvCxnSpPr>
          <p:nvPr/>
        </p:nvCxnSpPr>
        <p:spPr>
          <a:xfrm flipV="1">
            <a:off x="5489176" y="376139"/>
            <a:ext cx="3202756" cy="2723250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D1565A33-DFDC-D345-A6C2-98BD54AEAC39}"/>
              </a:ext>
            </a:extLst>
          </p:cNvPr>
          <p:cNvCxnSpPr>
            <a:cxnSpLocks/>
          </p:cNvCxnSpPr>
          <p:nvPr/>
        </p:nvCxnSpPr>
        <p:spPr>
          <a:xfrm>
            <a:off x="5505008" y="4035726"/>
            <a:ext cx="3618972" cy="2525802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C492302-CBAF-8941-B9C1-41280B5AF061}"/>
              </a:ext>
            </a:extLst>
          </p:cNvPr>
          <p:cNvSpPr/>
          <p:nvPr/>
        </p:nvSpPr>
        <p:spPr>
          <a:xfrm>
            <a:off x="8284408" y="534688"/>
            <a:ext cx="2167436" cy="5684367"/>
          </a:xfrm>
          <a:prstGeom prst="ellipse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728426B-528F-6E40-9ECF-ED75B7D6D15D}"/>
              </a:ext>
            </a:extLst>
          </p:cNvPr>
          <p:cNvSpPr txBox="1"/>
          <p:nvPr/>
        </p:nvSpPr>
        <p:spPr>
          <a:xfrm>
            <a:off x="5309880" y="4297495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2600"/>
                </a:solidFill>
                <a:latin typeface="DIN Condensed" pitchFamily="2" charset="0"/>
              </a:rPr>
              <a:t>H - -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DB1D0E2-FA96-9340-A8E7-0709E62E0E6D}"/>
              </a:ext>
            </a:extLst>
          </p:cNvPr>
          <p:cNvSpPr txBox="1"/>
          <p:nvPr/>
        </p:nvSpPr>
        <p:spPr>
          <a:xfrm>
            <a:off x="5342899" y="2047508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2600"/>
                </a:solidFill>
                <a:latin typeface="DIN Condensed" pitchFamily="2" charset="0"/>
              </a:rPr>
              <a:t>H ++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AA8B06B-2A2A-AF43-8C8C-1E545DD41E30}"/>
              </a:ext>
            </a:extLst>
          </p:cNvPr>
          <p:cNvSpPr txBox="1"/>
          <p:nvPr/>
        </p:nvSpPr>
        <p:spPr>
          <a:xfrm>
            <a:off x="475119" y="266411"/>
            <a:ext cx="43490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6000" dirty="0">
                <a:solidFill>
                  <a:schemeClr val="accent1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CONSTRUÇÃO</a:t>
            </a:r>
            <a:endParaRPr lang="pt-BR" sz="4400" dirty="0">
              <a:solidFill>
                <a:schemeClr val="accent1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  <a:p>
            <a:pPr marL="342900" indent="-342900">
              <a:buAutoNum type="arabicPeriod"/>
            </a:pPr>
            <a:endParaRPr lang="pt-BR" sz="4400" dirty="0">
              <a:solidFill>
                <a:schemeClr val="accent1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B468410F-C6B2-EB48-B924-CDD0E84A2581}"/>
              </a:ext>
            </a:extLst>
          </p:cNvPr>
          <p:cNvCxnSpPr>
            <a:cxnSpLocks/>
          </p:cNvCxnSpPr>
          <p:nvPr/>
        </p:nvCxnSpPr>
        <p:spPr>
          <a:xfrm flipV="1">
            <a:off x="7128289" y="3577364"/>
            <a:ext cx="1878502" cy="4811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3FB979D-F05E-AB45-8F39-7649E0220669}"/>
              </a:ext>
            </a:extLst>
          </p:cNvPr>
          <p:cNvSpPr txBox="1"/>
          <p:nvPr/>
        </p:nvSpPr>
        <p:spPr>
          <a:xfrm>
            <a:off x="5539947" y="3392697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2600"/>
                </a:solidFill>
                <a:latin typeface="DIN Condensed" pitchFamily="2" charset="0"/>
              </a:rPr>
              <a:t>H E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3A6DDEF-257A-E54A-8EBF-B03DEE55EA3E}"/>
              </a:ext>
            </a:extLst>
          </p:cNvPr>
          <p:cNvSpPr txBox="1"/>
          <p:nvPr/>
        </p:nvSpPr>
        <p:spPr>
          <a:xfrm>
            <a:off x="167951" y="6406923"/>
            <a:ext cx="158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H = HIPÓTESES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7E3B44-9EB0-8B42-9F22-2D59F28754CA}"/>
              </a:ext>
            </a:extLst>
          </p:cNvPr>
          <p:cNvSpPr txBox="1"/>
          <p:nvPr/>
        </p:nvSpPr>
        <p:spPr>
          <a:xfrm>
            <a:off x="8761995" y="37168"/>
            <a:ext cx="130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  <a:latin typeface="Eras Medium ITC" panose="020B0602030504020804" pitchFamily="34" charset="77"/>
                <a:cs typeface="Calibri" panose="020F0502020204030204" pitchFamily="34" charset="0"/>
              </a:rPr>
              <a:t>OTIMISTA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804FBC7-5532-6045-AA8E-BE8FC0309B45}"/>
              </a:ext>
            </a:extLst>
          </p:cNvPr>
          <p:cNvSpPr txBox="1"/>
          <p:nvPr/>
        </p:nvSpPr>
        <p:spPr>
          <a:xfrm>
            <a:off x="9279071" y="6323312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  <a:latin typeface="Eras Medium ITC" panose="020B0602030504020804" pitchFamily="34" charset="77"/>
                <a:cs typeface="Calibri" panose="020F0502020204030204" pitchFamily="34" charset="0"/>
              </a:rPr>
              <a:t>PESSIMISTA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C7ED4CA-E22C-A740-8FD3-1FF103E5AF5B}"/>
              </a:ext>
            </a:extLst>
          </p:cNvPr>
          <p:cNvSpPr txBox="1"/>
          <p:nvPr/>
        </p:nvSpPr>
        <p:spPr>
          <a:xfrm>
            <a:off x="10659917" y="3353128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  <a:latin typeface="Eras Medium ITC" panose="020B0602030504020804" pitchFamily="34" charset="77"/>
                <a:cs typeface="Calibri" panose="020F0502020204030204" pitchFamily="34" charset="0"/>
              </a:rPr>
              <a:t>REALISTA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7E4152F-7903-3342-AD03-7D88CFF5D272}"/>
              </a:ext>
            </a:extLst>
          </p:cNvPr>
          <p:cNvSpPr/>
          <p:nvPr/>
        </p:nvSpPr>
        <p:spPr>
          <a:xfrm>
            <a:off x="475119" y="1068459"/>
            <a:ext cx="30812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DE</a:t>
            </a:r>
            <a:r>
              <a:rPr lang="pt-B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pt-BR" sz="4800" dirty="0">
                <a:solidFill>
                  <a:schemeClr val="accent1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CENÁRIOS</a:t>
            </a:r>
            <a:endParaRPr lang="pt-BR" sz="4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2F5209-E485-CD48-98C2-E269BC721082}"/>
              </a:ext>
            </a:extLst>
          </p:cNvPr>
          <p:cNvSpPr/>
          <p:nvPr/>
        </p:nvSpPr>
        <p:spPr>
          <a:xfrm>
            <a:off x="10293219" y="2421763"/>
            <a:ext cx="348458" cy="4001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B38DDA75-7F92-2240-A333-9A602CE0DCCA}"/>
              </a:ext>
            </a:extLst>
          </p:cNvPr>
          <p:cNvCxnSpPr>
            <a:cxnSpLocks/>
          </p:cNvCxnSpPr>
          <p:nvPr/>
        </p:nvCxnSpPr>
        <p:spPr>
          <a:xfrm flipV="1">
            <a:off x="5441476" y="2669385"/>
            <a:ext cx="4714522" cy="709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115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/>
          <p:nvPr/>
        </p:nvSpPr>
        <p:spPr>
          <a:xfrm>
            <a:off x="2592441" y="727841"/>
            <a:ext cx="75965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3200"/>
              <a:buFont typeface="Calibri"/>
              <a:buNone/>
            </a:pPr>
            <a:r>
              <a:rPr lang="pt-BR" sz="4000" dirty="0">
                <a:solidFill>
                  <a:srgbClr val="C00000"/>
                </a:solidFill>
                <a:latin typeface="Impact" panose="020B0806030902050204" pitchFamily="34" charset="0"/>
                <a:ea typeface="Calibri"/>
                <a:cs typeface="Calibri"/>
                <a:sym typeface="Calibri"/>
              </a:rPr>
              <a:t>ENSAIOS &amp; CENÁRIOS POTENCIAIS</a:t>
            </a:r>
            <a:endParaRPr sz="24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-2077110" y="1327150"/>
            <a:ext cx="8001000" cy="55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Competição mais agressiva 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Incertezas e mudanças rápidas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Muitos concorrentes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Excesso de produtos em oferta 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Maior custo para competir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Produtos e serviços parecidos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Critério do cliente no consumo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Redução ou limitação do crédito 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Cenários mais complexos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Recessão cíclica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 econômica indefinida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Discurso presente de crise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Apagão de competências</a:t>
            </a:r>
            <a:endParaRPr dirty="0"/>
          </a:p>
          <a:p>
            <a:pPr marL="0" marR="0" lvl="0" indent="0" algn="r" rtl="0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38;p21">
            <a:extLst>
              <a:ext uri="{FF2B5EF4-FFF2-40B4-BE49-F238E27FC236}">
                <a16:creationId xmlns:a16="http://schemas.microsoft.com/office/drawing/2014/main" id="{3C9E7864-486A-134C-A9CA-BA7657BB2F1A}"/>
              </a:ext>
            </a:extLst>
          </p:cNvPr>
          <p:cNvSpPr/>
          <p:nvPr/>
        </p:nvSpPr>
        <p:spPr>
          <a:xfrm>
            <a:off x="6005647" y="1344612"/>
            <a:ext cx="9288463" cy="563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Rentabilidade e margens menores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Instabilidade Judiciário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Aumento das Taxas de Juros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Volatilidade Cambial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Amadurecimento populacional = maior análise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Ocupação da Renda e Crédito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Endividamento da população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Redução do PIB = Inadimplência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Instabilidade Política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Retração Econômica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Criticidade Social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EUA  </a:t>
            </a:r>
            <a:r>
              <a:rPr lang="pt-BR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CHINA 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Negativismo </a:t>
            </a:r>
            <a:r>
              <a:rPr lang="pt-BR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Otimismo...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-68637"/>
            <a:ext cx="12192000" cy="69669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9" descr="C:\Users\I9CRIA~1\AppData\Local\Temp\VMwareDnD\fd3d61b6\carec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79" y="397099"/>
            <a:ext cx="5421314" cy="650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2C1E87B-8B07-9A4F-ACF7-A7124F21E47A}"/>
              </a:ext>
            </a:extLst>
          </p:cNvPr>
          <p:cNvSpPr/>
          <p:nvPr/>
        </p:nvSpPr>
        <p:spPr>
          <a:xfrm>
            <a:off x="6096000" y="1379405"/>
            <a:ext cx="5713424" cy="186204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COMPETIÇÃO</a:t>
            </a:r>
            <a:endParaRPr lang="pt-BR" sz="2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693086" y="1794951"/>
            <a:ext cx="6301725" cy="450892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r>
              <a:rPr 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CRISE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538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tângulo 62">
            <a:extLst>
              <a:ext uri="{FF2B5EF4-FFF2-40B4-BE49-F238E27FC236}">
                <a16:creationId xmlns:a16="http://schemas.microsoft.com/office/drawing/2014/main" id="{4E584BA7-2039-D048-A5A5-9A88DB3AFB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B315F95-E44A-CE40-8BDC-79EBAF6279A9}"/>
              </a:ext>
            </a:extLst>
          </p:cNvPr>
          <p:cNvGrpSpPr/>
          <p:nvPr/>
        </p:nvGrpSpPr>
        <p:grpSpPr>
          <a:xfrm>
            <a:off x="248878" y="-140059"/>
            <a:ext cx="11927305" cy="6752651"/>
            <a:chOff x="595134" y="23784"/>
            <a:chExt cx="11616584" cy="6752651"/>
          </a:xfrm>
        </p:grpSpPr>
        <p:pic>
          <p:nvPicPr>
            <p:cNvPr id="8" name="Imagem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730" b="10009"/>
            <a:stretch/>
          </p:blipFill>
          <p:spPr bwMode="auto">
            <a:xfrm>
              <a:off x="733355" y="1475451"/>
              <a:ext cx="967138" cy="559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Imagem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563" y="941637"/>
              <a:ext cx="1144718" cy="24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Imagem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043" y="1392469"/>
              <a:ext cx="1153523" cy="52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Imagem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895" y="1004431"/>
              <a:ext cx="1711847" cy="200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Imagem 7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14298" y="1426795"/>
              <a:ext cx="1232117" cy="52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Imagem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95" y="2424889"/>
              <a:ext cx="754759" cy="366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Imagem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6291" y="1888207"/>
              <a:ext cx="1262002" cy="70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Imagem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100" y="2171103"/>
              <a:ext cx="657899" cy="610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6" descr="http://protimiza.com.br/images/logos/out/bung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49" y="5898251"/>
              <a:ext cx="911999" cy="269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Imagem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783" y="6461195"/>
              <a:ext cx="1188744" cy="280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0" descr="http://torpedoclaro.net/img/logo-claro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973" y="2421820"/>
              <a:ext cx="579906" cy="579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4" descr="http://2015tudo.com.br/wp-content/uploads/2015/01/atualizar-boleto-citibank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573" y="2960569"/>
              <a:ext cx="821429" cy="514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6" descr="http://www.tiendeo.com.br/galeria/negocio/109/zaffari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100" y="2704263"/>
              <a:ext cx="929612" cy="264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0" descr="http://www.roccomateriais.com.br/documents/logo_tramontina.gif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71" y="23784"/>
              <a:ext cx="1893668" cy="946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4" descr="http://www.bandeirantescasa.com/media/logo_buddemeyer_pb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806" y="3464606"/>
              <a:ext cx="1544484" cy="56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2" descr="http://www.meuconcursopublico.com/wp-content/uploads/2013/04/concurso-publico-banrisul-2013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1570" y="262579"/>
              <a:ext cx="1536865" cy="512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4" descr="http://www.sense-react.eu/wp-content/uploads/2013/09/electrolux_4581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251" y="3233517"/>
              <a:ext cx="1549177" cy="45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8" descr="http://www.weg.net/extension/ezflow/design/weg/images/logo.gif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047" y="3233517"/>
              <a:ext cx="603807" cy="445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0" descr="http://www.ciser.com.br/htcms/media/images/o-grupo/ciser_automotive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290" y="5736295"/>
              <a:ext cx="1052888" cy="556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2" descr="http://www.merleymachine.com/images/logos/starrett.gif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456" y="4128644"/>
              <a:ext cx="1011377" cy="294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6" descr="http://www.globoinstalacoes.com.br/images/logo_FG.pn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247" y="3969516"/>
              <a:ext cx="1221451" cy="318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8" descr="http://armazenscaponte.com/imagens/logo_boticario_grd.jp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34" y="3895352"/>
              <a:ext cx="1250384" cy="665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58" descr="http://www.copafer.com.br/images/brand/logo_tigre.jp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666" y="4642178"/>
              <a:ext cx="1190339" cy="359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60" descr="http://upload.wikimedia.org/wikipedia/pt/f/f2/Marcopolo.pn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589" y="5270578"/>
              <a:ext cx="1431630" cy="2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62" descr="http://www.iguatemi.com.br/cs/Satellite?blobcol=urldata&amp;blobkey=id&amp;blobtable=MungoBlobs&amp;blobwhere=1360380474220&amp;ssbinary=true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611" y="3993897"/>
              <a:ext cx="1142202" cy="189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68" descr="http://upload.wikimedia.org/wikipedia/en/archive/9/9c/20150222104945!Volvo_Cars_logo.pn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676" y="5037103"/>
              <a:ext cx="508204" cy="50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72" descr="http://3.bp.blogspot.com/-1PuHdlOwYJs/Tt5Usb9WkvI/AAAAAAAABf0/U4R4tKVtp2c/s1600/logo_taqi.pn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910" y="5295329"/>
              <a:ext cx="654124" cy="41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74" descr="http://imagem.zipme.com.br/staticbr/br/br/layouts/images/logo_adm_usuarios/120x89/80x59xiplace.jpg,q20150507.01.pagespeed.ic.vkZPi1wKA0.jpg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310" y="3106895"/>
              <a:ext cx="948198" cy="622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76" descr="http://www.metalbrasil.com/images/Empresas/Logos/15.jpe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983" y="5637118"/>
              <a:ext cx="984960" cy="58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78" descr="http://www.enjoyphoneblog.it/wp-content/uploads/2014/03/TIM_logo.pn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19" y="5147226"/>
              <a:ext cx="885583" cy="296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82" descr="http://www.rodonativa.com.br/img/logo-sicredi.png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528" y="6343706"/>
              <a:ext cx="1137170" cy="432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86" descr="http://images.brbrokers.com.br/subsidiarias/99/99_99_0_logo-brasil-brokers20035.png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290" y="4443937"/>
              <a:ext cx="1207614" cy="358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88" descr="http://www.portalvgv.com.br/site/wp-content/uploads/2013/02/CYRELA-290x160.jpg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997" y="4560798"/>
              <a:ext cx="934301" cy="516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90" descr="http://www.calcados.com/files/2011/11/logotipo-grendene-e1320397252132.jpg"/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751" y="352554"/>
              <a:ext cx="1585309" cy="592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96" descr="http://www.agweb.com/assets/1/6/New%20Holland%20logo.jpg?86885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04" y="850755"/>
              <a:ext cx="1221759" cy="410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00" descr="http://www.secovifloripa.com.br/site/wp-content/uploads/2012/08/unimed-secovi-planos.png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34" y="6383040"/>
              <a:ext cx="1233031" cy="321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Imagem 10"/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547" y="5849104"/>
              <a:ext cx="830262" cy="44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50" descr="http://1.bp.blogspot.com/-rpwIZoJwz2s/Uv0TCvV2lyI/AAAAAAABO1c/cqjux1w0xXA/s1600/dudalina+logo.jpg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0146" y="5415029"/>
              <a:ext cx="937763" cy="51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54" descr="http://www.printe.com.br/wp-content/uploads/2014/09/malwee.jpg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431" y="4724177"/>
              <a:ext cx="1064061" cy="399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70" descr="http://www.bolsasfemininas.org/files/2011/06/Logo-Arezzo1-300x112.jpg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258" y="2672006"/>
              <a:ext cx="912812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Imagem 2">
              <a:extLst>
                <a:ext uri="{FF2B5EF4-FFF2-40B4-BE49-F238E27FC236}">
                  <a16:creationId xmlns:a16="http://schemas.microsoft.com/office/drawing/2014/main" id="{19325FB3-10C6-544D-AF37-9E38D0FAD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788" y="1964738"/>
              <a:ext cx="3810930" cy="259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Imagem 6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995" y="1922004"/>
              <a:ext cx="917032" cy="513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8ED35CF-AB58-CB41-8C5B-F40FF4534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82747" y="352554"/>
              <a:ext cx="1530716" cy="1129890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2BED8175-058B-D84C-9568-8868F214B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5042" y="1626119"/>
              <a:ext cx="1223358" cy="844909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14BFD323-73E2-AC47-9E87-84D32DA50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6784" b="25196"/>
            <a:stretch/>
          </p:blipFill>
          <p:spPr>
            <a:xfrm>
              <a:off x="6286333" y="2484047"/>
              <a:ext cx="986805" cy="47387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9A74D36-A82A-4743-893C-7B75D5F58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91336" y="2901833"/>
              <a:ext cx="1086761" cy="915810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C55DF001-4B37-C94B-8BF0-4E17C95A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2797" y="6383040"/>
              <a:ext cx="1071562" cy="317500"/>
            </a:xfrm>
            <a:prstGeom prst="rect">
              <a:avLst/>
            </a:prstGeom>
          </p:spPr>
        </p:pic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0ACB7B6D-0715-3A45-80B9-E34F81C67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5615" y="4291916"/>
              <a:ext cx="1311643" cy="819777"/>
            </a:xfrm>
            <a:prstGeom prst="rect">
              <a:avLst/>
            </a:prstGeom>
          </p:spPr>
        </p:pic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53721EBD-8F1E-8A4D-8F41-DAA04398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6053" b="32084"/>
            <a:stretch/>
          </p:blipFill>
          <p:spPr>
            <a:xfrm>
              <a:off x="6684993" y="5851531"/>
              <a:ext cx="1150185" cy="415876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3109D090-00AC-0B43-A13F-9EC45C400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22049" y="5118198"/>
              <a:ext cx="1114675" cy="325900"/>
            </a:xfrm>
            <a:prstGeom prst="rect">
              <a:avLst/>
            </a:prstGeom>
          </p:spPr>
        </p:pic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808BD299-5C14-1143-8CDD-7C63261E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2737" y="3727747"/>
              <a:ext cx="1270874" cy="689903"/>
            </a:xfrm>
            <a:prstGeom prst="rect">
              <a:avLst/>
            </a:prstGeom>
          </p:spPr>
        </p:pic>
      </p:grpSp>
      <p:sp>
        <p:nvSpPr>
          <p:cNvPr id="59" name="Retângulo 58">
            <a:extLst>
              <a:ext uri="{FF2B5EF4-FFF2-40B4-BE49-F238E27FC236}">
                <a16:creationId xmlns:a16="http://schemas.microsoft.com/office/drawing/2014/main" id="{E1100D83-6EE9-D240-8FB2-C1E186C95512}"/>
              </a:ext>
            </a:extLst>
          </p:cNvPr>
          <p:cNvSpPr/>
          <p:nvPr/>
        </p:nvSpPr>
        <p:spPr>
          <a:xfrm>
            <a:off x="11100827" y="5080000"/>
            <a:ext cx="1091173" cy="17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F6302B9-C8C1-124C-B8D8-2F6D468509DE}"/>
              </a:ext>
            </a:extLst>
          </p:cNvPr>
          <p:cNvSpPr txBox="1"/>
          <p:nvPr/>
        </p:nvSpPr>
        <p:spPr>
          <a:xfrm>
            <a:off x="9207080" y="363018"/>
            <a:ext cx="20569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>
                <a:solidFill>
                  <a:srgbClr val="B79800"/>
                </a:solidFill>
              </a:rPr>
              <a:t>36 ANOS</a:t>
            </a:r>
          </a:p>
          <a:p>
            <a:pPr algn="ctr"/>
            <a:r>
              <a:rPr lang="pt-BR" sz="2400" dirty="0">
                <a:solidFill>
                  <a:srgbClr val="B79800"/>
                </a:solidFill>
              </a:rPr>
              <a:t>DE MERCADO</a:t>
            </a:r>
          </a:p>
        </p:txBody>
      </p:sp>
      <p:sp>
        <p:nvSpPr>
          <p:cNvPr id="61" name="Lágrima 60">
            <a:extLst>
              <a:ext uri="{FF2B5EF4-FFF2-40B4-BE49-F238E27FC236}">
                <a16:creationId xmlns:a16="http://schemas.microsoft.com/office/drawing/2014/main" id="{3B958150-6E89-9B40-A939-2F9B3786063F}"/>
              </a:ext>
            </a:extLst>
          </p:cNvPr>
          <p:cNvSpPr/>
          <p:nvPr/>
        </p:nvSpPr>
        <p:spPr>
          <a:xfrm rot="16200000">
            <a:off x="10827959" y="5505744"/>
            <a:ext cx="1054070" cy="1024053"/>
          </a:xfrm>
          <a:prstGeom prst="teardrop">
            <a:avLst>
              <a:gd name="adj" fmla="val 107895"/>
            </a:avLst>
          </a:prstGeom>
          <a:solidFill>
            <a:srgbClr val="B79800"/>
          </a:solidFill>
          <a:ln>
            <a:noFill/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1050" b="1" dirty="0"/>
              <a:t>ALGUNS DOS MAIS DE </a:t>
            </a:r>
            <a:r>
              <a:rPr lang="pt-BR" sz="1400" b="1" dirty="0"/>
              <a:t>1000</a:t>
            </a:r>
            <a:r>
              <a:rPr lang="pt-BR" sz="1050" b="1" dirty="0"/>
              <a:t> CLIENTES</a:t>
            </a:r>
          </a:p>
        </p:txBody>
      </p:sp>
      <p:pic>
        <p:nvPicPr>
          <p:cNvPr id="65" name="Imagem 64" descr="Texto&#10;&#10;Descrição gerada automaticamente">
            <a:extLst>
              <a:ext uri="{FF2B5EF4-FFF2-40B4-BE49-F238E27FC236}">
                <a16:creationId xmlns:a16="http://schemas.microsoft.com/office/drawing/2014/main" id="{245E8FFD-A1F3-784C-A829-DB48F00FFDB5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978" y="6227955"/>
            <a:ext cx="1011306" cy="5056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1029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838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2EAB37-B646-4F54-AC98-C6F5339F22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3626" y="1"/>
            <a:ext cx="5708374" cy="6857999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61AAD50-8654-F242-A767-40BCD77FB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26" y="2436657"/>
            <a:ext cx="6966347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pt-BR" alt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Condensed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MUITAS ÁREAS DESCOBERTAS</a:t>
            </a:r>
          </a:p>
          <a:p>
            <a:pPr eaLnBrk="1" hangingPunct="1"/>
            <a:r>
              <a:rPr lang="pt-BR" alt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Condensed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REDUÇÃO DO ESCOPO</a:t>
            </a:r>
          </a:p>
          <a:p>
            <a:pPr eaLnBrk="1" hangingPunct="1"/>
            <a:r>
              <a:rPr lang="pt-BR" alt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Condensed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CONSCIÊNCIA PARA MUDANÇAS</a:t>
            </a:r>
          </a:p>
          <a:p>
            <a:pPr eaLnBrk="1" hangingPunct="1"/>
            <a:r>
              <a:rPr lang="pt-BR" alt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Condensed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EMPREGO E RENDA</a:t>
            </a:r>
          </a:p>
          <a:p>
            <a:pPr eaLnBrk="1" hangingPunct="1"/>
            <a:r>
              <a:rPr lang="pt-BR" alt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Condensed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AUSÊNCIA DE MODELOS NOVOS DE ATUAÇÃO</a:t>
            </a:r>
          </a:p>
          <a:p>
            <a:pPr eaLnBrk="1" hangingPunct="1"/>
            <a:r>
              <a:rPr lang="pt-BR" alt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 Condensed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...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F5E3404-9F4D-C84E-8310-4FB489D0DE6F}"/>
              </a:ext>
            </a:extLst>
          </p:cNvPr>
          <p:cNvSpPr/>
          <p:nvPr/>
        </p:nvSpPr>
        <p:spPr>
          <a:xfrm>
            <a:off x="3741960" y="723748"/>
            <a:ext cx="5112297" cy="132343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OPORTUNIDADES</a:t>
            </a:r>
            <a:endParaRPr lang="pt-B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445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6" descr="http://portaldoprofessor.mec.gov.br/storage/discovirtual/galerias/imagem/0000001948/md.0000028094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84" name="Google Shape;384;p26"/>
          <p:cNvSpPr txBox="1"/>
          <p:nvPr/>
        </p:nvSpPr>
        <p:spPr>
          <a:xfrm>
            <a:off x="1577974" y="2986033"/>
            <a:ext cx="9036050" cy="83095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rgbClr val="FF0000"/>
                </a:solidFill>
                <a:latin typeface="Impact" panose="020B0806030902050204" pitchFamily="34" charset="0"/>
                <a:ea typeface="Gill Sans"/>
                <a:cs typeface="Gill Sans"/>
                <a:sym typeface="Gill Sans"/>
              </a:rPr>
              <a:t>ESCOLHAS = CONSEQUENCIAS</a:t>
            </a:r>
            <a:endParaRPr sz="2000" dirty="0">
              <a:solidFill>
                <a:srgbClr val="FF0000"/>
              </a:solidFill>
            </a:endParaRPr>
          </a:p>
        </p:txBody>
      </p:sp>
      <p:cxnSp>
        <p:nvCxnSpPr>
          <p:cNvPr id="385" name="Google Shape;385;p26"/>
          <p:cNvCxnSpPr/>
          <p:nvPr/>
        </p:nvCxnSpPr>
        <p:spPr>
          <a:xfrm>
            <a:off x="2266122" y="2986033"/>
            <a:ext cx="7580243" cy="0"/>
          </a:xfrm>
          <a:prstGeom prst="straightConnector1">
            <a:avLst/>
          </a:prstGeom>
          <a:noFill/>
          <a:ln w="571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"/>
          <p:cNvSpPr/>
          <p:nvPr/>
        </p:nvSpPr>
        <p:spPr>
          <a:xfrm>
            <a:off x="3422926" y="300598"/>
            <a:ext cx="68595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ONDE QUEREMOS CHEGAR…</a:t>
            </a:r>
            <a:endParaRPr sz="36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1398587" y="946929"/>
            <a:ext cx="61928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809" y="577062"/>
            <a:ext cx="11738641" cy="62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982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036262" y="299296"/>
            <a:ext cx="8729140" cy="412420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	CAMINHO:</a:t>
            </a:r>
          </a:p>
          <a:p>
            <a:pPr lvl="2"/>
            <a:r>
              <a:rPr lang="en-US" sz="1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ESTRATÉGIA</a:t>
            </a:r>
            <a:endParaRPr lang="pt-B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2" descr="exe_064l">
            <a:extLst>
              <a:ext uri="{FF2B5EF4-FFF2-40B4-BE49-F238E27FC236}">
                <a16:creationId xmlns:a16="http://schemas.microsoft.com/office/drawing/2014/main" id="{147F900B-2151-F24B-8AC3-FC5A6C30DF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37" t="-695" r="-669"/>
          <a:stretch/>
        </p:blipFill>
        <p:spPr>
          <a:xfrm>
            <a:off x="-130629" y="-90152"/>
            <a:ext cx="3593490" cy="69884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C3C4E71-D86B-C544-8994-1F9E1CE15943}"/>
              </a:ext>
            </a:extLst>
          </p:cNvPr>
          <p:cNvSpPr/>
          <p:nvPr/>
        </p:nvSpPr>
        <p:spPr>
          <a:xfrm>
            <a:off x="3901290" y="4146716"/>
            <a:ext cx="699908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PROCESSO QUE CRIA PERMANENTEMENTE </a:t>
            </a:r>
            <a:r>
              <a: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VANTAGENS COMPETITIVAS </a:t>
            </a:r>
          </a:p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CLARAS &amp; COERENTES</a:t>
            </a:r>
            <a:endParaRPr lang="pt-BR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1831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AE17FEC9-8B2F-6F47-9630-79366C825329}"/>
              </a:ext>
            </a:extLst>
          </p:cNvPr>
          <p:cNvSpPr/>
          <p:nvPr/>
        </p:nvSpPr>
        <p:spPr>
          <a:xfrm>
            <a:off x="527316" y="3222594"/>
            <a:ext cx="758755" cy="758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42D0FE3-6346-8447-A696-09DD9B4C60C2}"/>
              </a:ext>
            </a:extLst>
          </p:cNvPr>
          <p:cNvSpPr/>
          <p:nvPr/>
        </p:nvSpPr>
        <p:spPr>
          <a:xfrm>
            <a:off x="11151753" y="3128538"/>
            <a:ext cx="1012923" cy="835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ECB5AD90-EC5E-C646-8E59-7C87DB70E014}"/>
              </a:ext>
            </a:extLst>
          </p:cNvPr>
          <p:cNvSpPr/>
          <p:nvPr/>
        </p:nvSpPr>
        <p:spPr>
          <a:xfrm>
            <a:off x="9929314" y="2308253"/>
            <a:ext cx="1204760" cy="1424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950A3CF-6488-914E-B743-D02BD2A5B61F}"/>
              </a:ext>
            </a:extLst>
          </p:cNvPr>
          <p:cNvSpPr/>
          <p:nvPr/>
        </p:nvSpPr>
        <p:spPr>
          <a:xfrm>
            <a:off x="7177291" y="2977123"/>
            <a:ext cx="1530279" cy="1335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8D852C18-D20C-A344-8ECF-49C065C8C63E}"/>
              </a:ext>
            </a:extLst>
          </p:cNvPr>
          <p:cNvSpPr/>
          <p:nvPr/>
        </p:nvSpPr>
        <p:spPr>
          <a:xfrm>
            <a:off x="5476659" y="3227539"/>
            <a:ext cx="758752" cy="7587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EE5DA2A-39C7-5F40-9821-FFD1CED1C36A}"/>
              </a:ext>
            </a:extLst>
          </p:cNvPr>
          <p:cNvSpPr/>
          <p:nvPr/>
        </p:nvSpPr>
        <p:spPr>
          <a:xfrm>
            <a:off x="5514478" y="3265361"/>
            <a:ext cx="683442" cy="683442"/>
          </a:xfrm>
          <a:custGeom>
            <a:avLst/>
            <a:gdLst/>
            <a:ahLst/>
            <a:cxnLst/>
            <a:rect l="l" t="t" r="r" b="b"/>
            <a:pathLst>
              <a:path w="1127125" h="1127125">
                <a:moveTo>
                  <a:pt x="586062" y="0"/>
                </a:moveTo>
                <a:lnTo>
                  <a:pt x="540511" y="0"/>
                </a:lnTo>
                <a:lnTo>
                  <a:pt x="495080" y="3659"/>
                </a:lnTo>
                <a:lnTo>
                  <a:pt x="450008" y="10977"/>
                </a:lnTo>
                <a:lnTo>
                  <a:pt x="405534" y="21955"/>
                </a:lnTo>
                <a:lnTo>
                  <a:pt x="361898" y="36591"/>
                </a:lnTo>
                <a:lnTo>
                  <a:pt x="319338" y="54887"/>
                </a:lnTo>
                <a:lnTo>
                  <a:pt x="278095" y="76842"/>
                </a:lnTo>
                <a:lnTo>
                  <a:pt x="238407" y="102457"/>
                </a:lnTo>
                <a:lnTo>
                  <a:pt x="200514" y="131730"/>
                </a:lnTo>
                <a:lnTo>
                  <a:pt x="164655" y="164663"/>
                </a:lnTo>
                <a:lnTo>
                  <a:pt x="131724" y="200520"/>
                </a:lnTo>
                <a:lnTo>
                  <a:pt x="102452" y="238412"/>
                </a:lnTo>
                <a:lnTo>
                  <a:pt x="76839" y="278099"/>
                </a:lnTo>
                <a:lnTo>
                  <a:pt x="54885" y="319342"/>
                </a:lnTo>
                <a:lnTo>
                  <a:pt x="36590" y="361901"/>
                </a:lnTo>
                <a:lnTo>
                  <a:pt x="21954" y="405537"/>
                </a:lnTo>
                <a:lnTo>
                  <a:pt x="10977" y="450011"/>
                </a:lnTo>
                <a:lnTo>
                  <a:pt x="3659" y="495084"/>
                </a:lnTo>
                <a:lnTo>
                  <a:pt x="0" y="540515"/>
                </a:lnTo>
                <a:lnTo>
                  <a:pt x="0" y="586066"/>
                </a:lnTo>
                <a:lnTo>
                  <a:pt x="3659" y="631498"/>
                </a:lnTo>
                <a:lnTo>
                  <a:pt x="10977" y="676571"/>
                </a:lnTo>
                <a:lnTo>
                  <a:pt x="21954" y="721045"/>
                </a:lnTo>
                <a:lnTo>
                  <a:pt x="36590" y="764682"/>
                </a:lnTo>
                <a:lnTo>
                  <a:pt x="54885" y="807242"/>
                </a:lnTo>
                <a:lnTo>
                  <a:pt x="76839" y="848486"/>
                </a:lnTo>
                <a:lnTo>
                  <a:pt x="102452" y="888174"/>
                </a:lnTo>
                <a:lnTo>
                  <a:pt x="131724" y="926067"/>
                </a:lnTo>
                <a:lnTo>
                  <a:pt x="164655" y="961926"/>
                </a:lnTo>
                <a:lnTo>
                  <a:pt x="200514" y="994857"/>
                </a:lnTo>
                <a:lnTo>
                  <a:pt x="238407" y="1024130"/>
                </a:lnTo>
                <a:lnTo>
                  <a:pt x="278095" y="1049743"/>
                </a:lnTo>
                <a:lnTo>
                  <a:pt x="319338" y="1071697"/>
                </a:lnTo>
                <a:lnTo>
                  <a:pt x="361898" y="1089992"/>
                </a:lnTo>
                <a:lnTo>
                  <a:pt x="405534" y="1104628"/>
                </a:lnTo>
                <a:lnTo>
                  <a:pt x="450008" y="1115605"/>
                </a:lnTo>
                <a:lnTo>
                  <a:pt x="495080" y="1122923"/>
                </a:lnTo>
                <a:lnTo>
                  <a:pt x="540511" y="1126582"/>
                </a:lnTo>
                <a:lnTo>
                  <a:pt x="586062" y="1126582"/>
                </a:lnTo>
                <a:lnTo>
                  <a:pt x="631493" y="1122923"/>
                </a:lnTo>
                <a:lnTo>
                  <a:pt x="676565" y="1115605"/>
                </a:lnTo>
                <a:lnTo>
                  <a:pt x="721039" y="1104628"/>
                </a:lnTo>
                <a:lnTo>
                  <a:pt x="764676" y="1089992"/>
                </a:lnTo>
                <a:lnTo>
                  <a:pt x="807235" y="1071697"/>
                </a:lnTo>
                <a:lnTo>
                  <a:pt x="848479" y="1049743"/>
                </a:lnTo>
                <a:lnTo>
                  <a:pt x="888166" y="1024130"/>
                </a:lnTo>
                <a:lnTo>
                  <a:pt x="926060" y="994857"/>
                </a:lnTo>
                <a:lnTo>
                  <a:pt x="961919" y="961926"/>
                </a:lnTo>
                <a:lnTo>
                  <a:pt x="994851" y="926067"/>
                </a:lnTo>
                <a:lnTo>
                  <a:pt x="1024125" y="888174"/>
                </a:lnTo>
                <a:lnTo>
                  <a:pt x="1049739" y="848486"/>
                </a:lnTo>
                <a:lnTo>
                  <a:pt x="1071694" y="807242"/>
                </a:lnTo>
                <a:lnTo>
                  <a:pt x="1089990" y="764682"/>
                </a:lnTo>
                <a:lnTo>
                  <a:pt x="1104627" y="721045"/>
                </a:lnTo>
                <a:lnTo>
                  <a:pt x="1115604" y="676571"/>
                </a:lnTo>
                <a:lnTo>
                  <a:pt x="1122923" y="631498"/>
                </a:lnTo>
                <a:lnTo>
                  <a:pt x="1126582" y="586066"/>
                </a:lnTo>
                <a:lnTo>
                  <a:pt x="1126582" y="540515"/>
                </a:lnTo>
                <a:lnTo>
                  <a:pt x="1122923" y="495084"/>
                </a:lnTo>
                <a:lnTo>
                  <a:pt x="1115604" y="450011"/>
                </a:lnTo>
                <a:lnTo>
                  <a:pt x="1104627" y="405537"/>
                </a:lnTo>
                <a:lnTo>
                  <a:pt x="1089990" y="361901"/>
                </a:lnTo>
                <a:lnTo>
                  <a:pt x="1071694" y="319342"/>
                </a:lnTo>
                <a:lnTo>
                  <a:pt x="1049739" y="278099"/>
                </a:lnTo>
                <a:lnTo>
                  <a:pt x="1024125" y="238412"/>
                </a:lnTo>
                <a:lnTo>
                  <a:pt x="994851" y="200520"/>
                </a:lnTo>
                <a:lnTo>
                  <a:pt x="961919" y="164663"/>
                </a:lnTo>
                <a:lnTo>
                  <a:pt x="926060" y="131730"/>
                </a:lnTo>
                <a:lnTo>
                  <a:pt x="888166" y="102457"/>
                </a:lnTo>
                <a:lnTo>
                  <a:pt x="848479" y="76842"/>
                </a:lnTo>
                <a:lnTo>
                  <a:pt x="807235" y="54887"/>
                </a:lnTo>
                <a:lnTo>
                  <a:pt x="764676" y="36591"/>
                </a:lnTo>
                <a:lnTo>
                  <a:pt x="721039" y="21955"/>
                </a:lnTo>
                <a:lnTo>
                  <a:pt x="676565" y="10977"/>
                </a:lnTo>
                <a:lnTo>
                  <a:pt x="631493" y="3659"/>
                </a:lnTo>
                <a:lnTo>
                  <a:pt x="586062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7C803A18-7D73-2F43-A83F-81F20925B7AE}"/>
              </a:ext>
            </a:extLst>
          </p:cNvPr>
          <p:cNvSpPr/>
          <p:nvPr/>
        </p:nvSpPr>
        <p:spPr>
          <a:xfrm>
            <a:off x="4884147" y="2227580"/>
            <a:ext cx="758754" cy="7587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C14166D1-F915-074C-B23A-0E0A84C7C259}"/>
              </a:ext>
            </a:extLst>
          </p:cNvPr>
          <p:cNvSpPr/>
          <p:nvPr/>
        </p:nvSpPr>
        <p:spPr>
          <a:xfrm>
            <a:off x="4921969" y="2265400"/>
            <a:ext cx="683442" cy="683442"/>
          </a:xfrm>
          <a:custGeom>
            <a:avLst/>
            <a:gdLst/>
            <a:ahLst/>
            <a:cxnLst/>
            <a:rect l="l" t="t" r="r" b="b"/>
            <a:pathLst>
              <a:path w="1127125" h="1127125">
                <a:moveTo>
                  <a:pt x="586065" y="0"/>
                </a:moveTo>
                <a:lnTo>
                  <a:pt x="540514" y="0"/>
                </a:lnTo>
                <a:lnTo>
                  <a:pt x="495083" y="3659"/>
                </a:lnTo>
                <a:lnTo>
                  <a:pt x="450011" y="10977"/>
                </a:lnTo>
                <a:lnTo>
                  <a:pt x="405537" y="21954"/>
                </a:lnTo>
                <a:lnTo>
                  <a:pt x="361901" y="36590"/>
                </a:lnTo>
                <a:lnTo>
                  <a:pt x="319342" y="54885"/>
                </a:lnTo>
                <a:lnTo>
                  <a:pt x="278099" y="76839"/>
                </a:lnTo>
                <a:lnTo>
                  <a:pt x="238412" y="102452"/>
                </a:lnTo>
                <a:lnTo>
                  <a:pt x="200520" y="131724"/>
                </a:lnTo>
                <a:lnTo>
                  <a:pt x="164663" y="164655"/>
                </a:lnTo>
                <a:lnTo>
                  <a:pt x="131730" y="200514"/>
                </a:lnTo>
                <a:lnTo>
                  <a:pt x="102457" y="238407"/>
                </a:lnTo>
                <a:lnTo>
                  <a:pt x="76842" y="278095"/>
                </a:lnTo>
                <a:lnTo>
                  <a:pt x="54887" y="319338"/>
                </a:lnTo>
                <a:lnTo>
                  <a:pt x="36591" y="361898"/>
                </a:lnTo>
                <a:lnTo>
                  <a:pt x="21955" y="405534"/>
                </a:lnTo>
                <a:lnTo>
                  <a:pt x="10977" y="450008"/>
                </a:lnTo>
                <a:lnTo>
                  <a:pt x="3659" y="495080"/>
                </a:lnTo>
                <a:lnTo>
                  <a:pt x="0" y="540511"/>
                </a:lnTo>
                <a:lnTo>
                  <a:pt x="0" y="586062"/>
                </a:lnTo>
                <a:lnTo>
                  <a:pt x="3659" y="631493"/>
                </a:lnTo>
                <a:lnTo>
                  <a:pt x="10977" y="676565"/>
                </a:lnTo>
                <a:lnTo>
                  <a:pt x="21955" y="721039"/>
                </a:lnTo>
                <a:lnTo>
                  <a:pt x="36591" y="764676"/>
                </a:lnTo>
                <a:lnTo>
                  <a:pt x="54887" y="807235"/>
                </a:lnTo>
                <a:lnTo>
                  <a:pt x="76842" y="848479"/>
                </a:lnTo>
                <a:lnTo>
                  <a:pt x="102457" y="888166"/>
                </a:lnTo>
                <a:lnTo>
                  <a:pt x="131730" y="926060"/>
                </a:lnTo>
                <a:lnTo>
                  <a:pt x="164663" y="961919"/>
                </a:lnTo>
                <a:lnTo>
                  <a:pt x="200520" y="994851"/>
                </a:lnTo>
                <a:lnTo>
                  <a:pt x="238412" y="1024125"/>
                </a:lnTo>
                <a:lnTo>
                  <a:pt x="278099" y="1049739"/>
                </a:lnTo>
                <a:lnTo>
                  <a:pt x="319342" y="1071694"/>
                </a:lnTo>
                <a:lnTo>
                  <a:pt x="361901" y="1089990"/>
                </a:lnTo>
                <a:lnTo>
                  <a:pt x="405537" y="1104627"/>
                </a:lnTo>
                <a:lnTo>
                  <a:pt x="450011" y="1115604"/>
                </a:lnTo>
                <a:lnTo>
                  <a:pt x="495083" y="1122923"/>
                </a:lnTo>
                <a:lnTo>
                  <a:pt x="540514" y="1126582"/>
                </a:lnTo>
                <a:lnTo>
                  <a:pt x="586065" y="1126582"/>
                </a:lnTo>
                <a:lnTo>
                  <a:pt x="631496" y="1122923"/>
                </a:lnTo>
                <a:lnTo>
                  <a:pt x="676568" y="1115604"/>
                </a:lnTo>
                <a:lnTo>
                  <a:pt x="721042" y="1104627"/>
                </a:lnTo>
                <a:lnTo>
                  <a:pt x="764678" y="1089990"/>
                </a:lnTo>
                <a:lnTo>
                  <a:pt x="807237" y="1071694"/>
                </a:lnTo>
                <a:lnTo>
                  <a:pt x="848479" y="1049739"/>
                </a:lnTo>
                <a:lnTo>
                  <a:pt x="888166" y="1024125"/>
                </a:lnTo>
                <a:lnTo>
                  <a:pt x="926058" y="994851"/>
                </a:lnTo>
                <a:lnTo>
                  <a:pt x="961916" y="961919"/>
                </a:lnTo>
                <a:lnTo>
                  <a:pt x="994849" y="926060"/>
                </a:lnTo>
                <a:lnTo>
                  <a:pt x="1024122" y="888166"/>
                </a:lnTo>
                <a:lnTo>
                  <a:pt x="1049736" y="848479"/>
                </a:lnTo>
                <a:lnTo>
                  <a:pt x="1071691" y="807235"/>
                </a:lnTo>
                <a:lnTo>
                  <a:pt x="1089987" y="764676"/>
                </a:lnTo>
                <a:lnTo>
                  <a:pt x="1104624" y="721039"/>
                </a:lnTo>
                <a:lnTo>
                  <a:pt x="1115602" y="676565"/>
                </a:lnTo>
                <a:lnTo>
                  <a:pt x="1122920" y="631493"/>
                </a:lnTo>
                <a:lnTo>
                  <a:pt x="1126579" y="586062"/>
                </a:lnTo>
                <a:lnTo>
                  <a:pt x="1126579" y="540511"/>
                </a:lnTo>
                <a:lnTo>
                  <a:pt x="1122920" y="495080"/>
                </a:lnTo>
                <a:lnTo>
                  <a:pt x="1115602" y="450008"/>
                </a:lnTo>
                <a:lnTo>
                  <a:pt x="1104624" y="405534"/>
                </a:lnTo>
                <a:lnTo>
                  <a:pt x="1089987" y="361898"/>
                </a:lnTo>
                <a:lnTo>
                  <a:pt x="1071691" y="319338"/>
                </a:lnTo>
                <a:lnTo>
                  <a:pt x="1049736" y="278095"/>
                </a:lnTo>
                <a:lnTo>
                  <a:pt x="1024122" y="238407"/>
                </a:lnTo>
                <a:lnTo>
                  <a:pt x="994849" y="200514"/>
                </a:lnTo>
                <a:lnTo>
                  <a:pt x="961916" y="164655"/>
                </a:lnTo>
                <a:lnTo>
                  <a:pt x="926058" y="131724"/>
                </a:lnTo>
                <a:lnTo>
                  <a:pt x="888166" y="102452"/>
                </a:lnTo>
                <a:lnTo>
                  <a:pt x="848479" y="76839"/>
                </a:lnTo>
                <a:lnTo>
                  <a:pt x="807237" y="54885"/>
                </a:lnTo>
                <a:lnTo>
                  <a:pt x="764678" y="36590"/>
                </a:lnTo>
                <a:lnTo>
                  <a:pt x="721042" y="21954"/>
                </a:lnTo>
                <a:lnTo>
                  <a:pt x="676568" y="10977"/>
                </a:lnTo>
                <a:lnTo>
                  <a:pt x="631496" y="3659"/>
                </a:lnTo>
                <a:lnTo>
                  <a:pt x="586065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F903DC60-0450-4C4F-8BD9-90E1E393CED3}"/>
              </a:ext>
            </a:extLst>
          </p:cNvPr>
          <p:cNvSpPr/>
          <p:nvPr/>
        </p:nvSpPr>
        <p:spPr>
          <a:xfrm>
            <a:off x="3386253" y="2596985"/>
            <a:ext cx="2599721" cy="19317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F788E674-A5D6-3E4B-BBED-721D5F99CDA9}"/>
              </a:ext>
            </a:extLst>
          </p:cNvPr>
          <p:cNvSpPr/>
          <p:nvPr/>
        </p:nvSpPr>
        <p:spPr>
          <a:xfrm>
            <a:off x="1105069" y="3021532"/>
            <a:ext cx="1155008" cy="9106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D81A74E-D856-564A-A13A-394F60D91175}"/>
              </a:ext>
            </a:extLst>
          </p:cNvPr>
          <p:cNvSpPr/>
          <p:nvPr/>
        </p:nvSpPr>
        <p:spPr>
          <a:xfrm>
            <a:off x="1142888" y="3059351"/>
            <a:ext cx="683442" cy="683442"/>
          </a:xfrm>
          <a:custGeom>
            <a:avLst/>
            <a:gdLst/>
            <a:ahLst/>
            <a:cxnLst/>
            <a:rect l="l" t="t" r="r" b="b"/>
            <a:pathLst>
              <a:path w="1127125" h="1127125">
                <a:moveTo>
                  <a:pt x="586066" y="0"/>
                </a:moveTo>
                <a:lnTo>
                  <a:pt x="540515" y="0"/>
                </a:lnTo>
                <a:lnTo>
                  <a:pt x="495083" y="3659"/>
                </a:lnTo>
                <a:lnTo>
                  <a:pt x="450011" y="10977"/>
                </a:lnTo>
                <a:lnTo>
                  <a:pt x="405536" y="21955"/>
                </a:lnTo>
                <a:lnTo>
                  <a:pt x="361899" y="36591"/>
                </a:lnTo>
                <a:lnTo>
                  <a:pt x="319339" y="54887"/>
                </a:lnTo>
                <a:lnTo>
                  <a:pt x="278096" y="76842"/>
                </a:lnTo>
                <a:lnTo>
                  <a:pt x="238407" y="102457"/>
                </a:lnTo>
                <a:lnTo>
                  <a:pt x="200514" y="131730"/>
                </a:lnTo>
                <a:lnTo>
                  <a:pt x="164655" y="164663"/>
                </a:lnTo>
                <a:lnTo>
                  <a:pt x="131724" y="200522"/>
                </a:lnTo>
                <a:lnTo>
                  <a:pt x="102452" y="238415"/>
                </a:lnTo>
                <a:lnTo>
                  <a:pt x="76839" y="278103"/>
                </a:lnTo>
                <a:lnTo>
                  <a:pt x="54885" y="319346"/>
                </a:lnTo>
                <a:lnTo>
                  <a:pt x="36590" y="361906"/>
                </a:lnTo>
                <a:lnTo>
                  <a:pt x="21954" y="405542"/>
                </a:lnTo>
                <a:lnTo>
                  <a:pt x="10977" y="450016"/>
                </a:lnTo>
                <a:lnTo>
                  <a:pt x="3659" y="495088"/>
                </a:lnTo>
                <a:lnTo>
                  <a:pt x="0" y="540519"/>
                </a:lnTo>
                <a:lnTo>
                  <a:pt x="0" y="586070"/>
                </a:lnTo>
                <a:lnTo>
                  <a:pt x="3659" y="631501"/>
                </a:lnTo>
                <a:lnTo>
                  <a:pt x="10977" y="676573"/>
                </a:lnTo>
                <a:lnTo>
                  <a:pt x="21954" y="721047"/>
                </a:lnTo>
                <a:lnTo>
                  <a:pt x="36590" y="764684"/>
                </a:lnTo>
                <a:lnTo>
                  <a:pt x="54885" y="807243"/>
                </a:lnTo>
                <a:lnTo>
                  <a:pt x="76839" y="848486"/>
                </a:lnTo>
                <a:lnTo>
                  <a:pt x="102452" y="888174"/>
                </a:lnTo>
                <a:lnTo>
                  <a:pt x="131724" y="926067"/>
                </a:lnTo>
                <a:lnTo>
                  <a:pt x="164655" y="961926"/>
                </a:lnTo>
                <a:lnTo>
                  <a:pt x="200514" y="994857"/>
                </a:lnTo>
                <a:lnTo>
                  <a:pt x="238407" y="1024130"/>
                </a:lnTo>
                <a:lnTo>
                  <a:pt x="278096" y="1049743"/>
                </a:lnTo>
                <a:lnTo>
                  <a:pt x="319339" y="1071697"/>
                </a:lnTo>
                <a:lnTo>
                  <a:pt x="361899" y="1089992"/>
                </a:lnTo>
                <a:lnTo>
                  <a:pt x="405536" y="1104628"/>
                </a:lnTo>
                <a:lnTo>
                  <a:pt x="450011" y="1115605"/>
                </a:lnTo>
                <a:lnTo>
                  <a:pt x="495083" y="1122923"/>
                </a:lnTo>
                <a:lnTo>
                  <a:pt x="540515" y="1126582"/>
                </a:lnTo>
                <a:lnTo>
                  <a:pt x="586066" y="1126582"/>
                </a:lnTo>
                <a:lnTo>
                  <a:pt x="631498" y="1122923"/>
                </a:lnTo>
                <a:lnTo>
                  <a:pt x="676570" y="1115605"/>
                </a:lnTo>
                <a:lnTo>
                  <a:pt x="721044" y="1104628"/>
                </a:lnTo>
                <a:lnTo>
                  <a:pt x="764680" y="1089992"/>
                </a:lnTo>
                <a:lnTo>
                  <a:pt x="807239" y="1071697"/>
                </a:lnTo>
                <a:lnTo>
                  <a:pt x="848482" y="1049743"/>
                </a:lnTo>
                <a:lnTo>
                  <a:pt x="888169" y="1024130"/>
                </a:lnTo>
                <a:lnTo>
                  <a:pt x="926061" y="994857"/>
                </a:lnTo>
                <a:lnTo>
                  <a:pt x="961919" y="961926"/>
                </a:lnTo>
                <a:lnTo>
                  <a:pt x="994851" y="926067"/>
                </a:lnTo>
                <a:lnTo>
                  <a:pt x="1024125" y="888174"/>
                </a:lnTo>
                <a:lnTo>
                  <a:pt x="1049739" y="848486"/>
                </a:lnTo>
                <a:lnTo>
                  <a:pt x="1071694" y="807243"/>
                </a:lnTo>
                <a:lnTo>
                  <a:pt x="1089990" y="764684"/>
                </a:lnTo>
                <a:lnTo>
                  <a:pt x="1104627" y="721047"/>
                </a:lnTo>
                <a:lnTo>
                  <a:pt x="1115604" y="676573"/>
                </a:lnTo>
                <a:lnTo>
                  <a:pt x="1122923" y="631501"/>
                </a:lnTo>
                <a:lnTo>
                  <a:pt x="1126582" y="586070"/>
                </a:lnTo>
                <a:lnTo>
                  <a:pt x="1126582" y="540519"/>
                </a:lnTo>
                <a:lnTo>
                  <a:pt x="1122923" y="495088"/>
                </a:lnTo>
                <a:lnTo>
                  <a:pt x="1115604" y="450016"/>
                </a:lnTo>
                <a:lnTo>
                  <a:pt x="1104627" y="405542"/>
                </a:lnTo>
                <a:lnTo>
                  <a:pt x="1089990" y="361906"/>
                </a:lnTo>
                <a:lnTo>
                  <a:pt x="1071694" y="319346"/>
                </a:lnTo>
                <a:lnTo>
                  <a:pt x="1049739" y="278103"/>
                </a:lnTo>
                <a:lnTo>
                  <a:pt x="1024125" y="238415"/>
                </a:lnTo>
                <a:lnTo>
                  <a:pt x="994851" y="200522"/>
                </a:lnTo>
                <a:lnTo>
                  <a:pt x="961919" y="164663"/>
                </a:lnTo>
                <a:lnTo>
                  <a:pt x="926061" y="131730"/>
                </a:lnTo>
                <a:lnTo>
                  <a:pt x="888169" y="102457"/>
                </a:lnTo>
                <a:lnTo>
                  <a:pt x="848482" y="76842"/>
                </a:lnTo>
                <a:lnTo>
                  <a:pt x="807239" y="54887"/>
                </a:lnTo>
                <a:lnTo>
                  <a:pt x="764680" y="36591"/>
                </a:lnTo>
                <a:lnTo>
                  <a:pt x="721044" y="21955"/>
                </a:lnTo>
                <a:lnTo>
                  <a:pt x="676570" y="10977"/>
                </a:lnTo>
                <a:lnTo>
                  <a:pt x="631498" y="3659"/>
                </a:lnTo>
                <a:lnTo>
                  <a:pt x="586066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F2D928DC-2A18-9F47-B8FE-F3BF609C7E7E}"/>
              </a:ext>
            </a:extLst>
          </p:cNvPr>
          <p:cNvSpPr/>
          <p:nvPr/>
        </p:nvSpPr>
        <p:spPr>
          <a:xfrm>
            <a:off x="1226931" y="3143399"/>
            <a:ext cx="515180" cy="515180"/>
          </a:xfrm>
          <a:custGeom>
            <a:avLst/>
            <a:gdLst/>
            <a:ahLst/>
            <a:cxnLst/>
            <a:rect l="l" t="t" r="r" b="b"/>
            <a:pathLst>
              <a:path w="849630" h="849629">
                <a:moveTo>
                  <a:pt x="446448" y="0"/>
                </a:moveTo>
                <a:lnTo>
                  <a:pt x="402931" y="0"/>
                </a:lnTo>
                <a:lnTo>
                  <a:pt x="359598" y="4428"/>
                </a:lnTo>
                <a:lnTo>
                  <a:pt x="316816" y="13285"/>
                </a:lnTo>
                <a:lnTo>
                  <a:pt x="274950" y="26570"/>
                </a:lnTo>
                <a:lnTo>
                  <a:pt x="234369" y="44284"/>
                </a:lnTo>
                <a:lnTo>
                  <a:pt x="195438" y="66427"/>
                </a:lnTo>
                <a:lnTo>
                  <a:pt x="158525" y="92998"/>
                </a:lnTo>
                <a:lnTo>
                  <a:pt x="123997" y="123997"/>
                </a:lnTo>
                <a:lnTo>
                  <a:pt x="92998" y="158523"/>
                </a:lnTo>
                <a:lnTo>
                  <a:pt x="66427" y="195435"/>
                </a:lnTo>
                <a:lnTo>
                  <a:pt x="44284" y="234364"/>
                </a:lnTo>
                <a:lnTo>
                  <a:pt x="26570" y="274944"/>
                </a:lnTo>
                <a:lnTo>
                  <a:pt x="13285" y="316808"/>
                </a:lnTo>
                <a:lnTo>
                  <a:pt x="4428" y="359590"/>
                </a:lnTo>
                <a:lnTo>
                  <a:pt x="0" y="402922"/>
                </a:lnTo>
                <a:lnTo>
                  <a:pt x="0" y="446438"/>
                </a:lnTo>
                <a:lnTo>
                  <a:pt x="4428" y="489771"/>
                </a:lnTo>
                <a:lnTo>
                  <a:pt x="13285" y="532553"/>
                </a:lnTo>
                <a:lnTo>
                  <a:pt x="26570" y="574419"/>
                </a:lnTo>
                <a:lnTo>
                  <a:pt x="44284" y="615000"/>
                </a:lnTo>
                <a:lnTo>
                  <a:pt x="66427" y="653930"/>
                </a:lnTo>
                <a:lnTo>
                  <a:pt x="92998" y="690843"/>
                </a:lnTo>
                <a:lnTo>
                  <a:pt x="123997" y="725371"/>
                </a:lnTo>
                <a:lnTo>
                  <a:pt x="158525" y="756371"/>
                </a:lnTo>
                <a:lnTo>
                  <a:pt x="195438" y="782942"/>
                </a:lnTo>
                <a:lnTo>
                  <a:pt x="234369" y="805084"/>
                </a:lnTo>
                <a:lnTo>
                  <a:pt x="274950" y="822798"/>
                </a:lnTo>
                <a:lnTo>
                  <a:pt x="316816" y="836084"/>
                </a:lnTo>
                <a:lnTo>
                  <a:pt x="359598" y="844941"/>
                </a:lnTo>
                <a:lnTo>
                  <a:pt x="402931" y="849369"/>
                </a:lnTo>
                <a:lnTo>
                  <a:pt x="446448" y="849369"/>
                </a:lnTo>
                <a:lnTo>
                  <a:pt x="489781" y="844941"/>
                </a:lnTo>
                <a:lnTo>
                  <a:pt x="532563" y="836084"/>
                </a:lnTo>
                <a:lnTo>
                  <a:pt x="574429" y="822798"/>
                </a:lnTo>
                <a:lnTo>
                  <a:pt x="615010" y="805084"/>
                </a:lnTo>
                <a:lnTo>
                  <a:pt x="653941" y="782942"/>
                </a:lnTo>
                <a:lnTo>
                  <a:pt x="690854" y="756371"/>
                </a:lnTo>
                <a:lnTo>
                  <a:pt x="725382" y="725371"/>
                </a:lnTo>
                <a:lnTo>
                  <a:pt x="756381" y="690843"/>
                </a:lnTo>
                <a:lnTo>
                  <a:pt x="782952" y="653930"/>
                </a:lnTo>
                <a:lnTo>
                  <a:pt x="805095" y="615000"/>
                </a:lnTo>
                <a:lnTo>
                  <a:pt x="822809" y="574419"/>
                </a:lnTo>
                <a:lnTo>
                  <a:pt x="836094" y="532553"/>
                </a:lnTo>
                <a:lnTo>
                  <a:pt x="844951" y="489771"/>
                </a:lnTo>
                <a:lnTo>
                  <a:pt x="849380" y="446438"/>
                </a:lnTo>
                <a:lnTo>
                  <a:pt x="849380" y="402922"/>
                </a:lnTo>
                <a:lnTo>
                  <a:pt x="844951" y="359590"/>
                </a:lnTo>
                <a:lnTo>
                  <a:pt x="836094" y="316808"/>
                </a:lnTo>
                <a:lnTo>
                  <a:pt x="822809" y="274944"/>
                </a:lnTo>
                <a:lnTo>
                  <a:pt x="805095" y="234364"/>
                </a:lnTo>
                <a:lnTo>
                  <a:pt x="782952" y="195435"/>
                </a:lnTo>
                <a:lnTo>
                  <a:pt x="756381" y="158523"/>
                </a:lnTo>
                <a:lnTo>
                  <a:pt x="725382" y="123997"/>
                </a:lnTo>
                <a:lnTo>
                  <a:pt x="690854" y="92998"/>
                </a:lnTo>
                <a:lnTo>
                  <a:pt x="653941" y="66427"/>
                </a:lnTo>
                <a:lnTo>
                  <a:pt x="615010" y="44284"/>
                </a:lnTo>
                <a:lnTo>
                  <a:pt x="574429" y="26570"/>
                </a:lnTo>
                <a:lnTo>
                  <a:pt x="532563" y="13285"/>
                </a:lnTo>
                <a:lnTo>
                  <a:pt x="489781" y="4428"/>
                </a:lnTo>
                <a:lnTo>
                  <a:pt x="446448" y="0"/>
                </a:lnTo>
                <a:close/>
              </a:path>
            </a:pathLst>
          </a:custGeom>
          <a:solidFill>
            <a:srgbClr val="35343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C7BC4079-F546-4744-95AF-A7603031A321}"/>
              </a:ext>
            </a:extLst>
          </p:cNvPr>
          <p:cNvSpPr/>
          <p:nvPr/>
        </p:nvSpPr>
        <p:spPr>
          <a:xfrm>
            <a:off x="226228" y="1948269"/>
            <a:ext cx="2225903" cy="16368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1C3657BE-B0FA-C042-B6DA-0ED223343A9E}"/>
              </a:ext>
            </a:extLst>
          </p:cNvPr>
          <p:cNvSpPr/>
          <p:nvPr/>
        </p:nvSpPr>
        <p:spPr>
          <a:xfrm>
            <a:off x="2717044" y="2083817"/>
            <a:ext cx="1669464" cy="13451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DB85724-B71A-3E49-8DD2-7A2BF95F8A66}"/>
              </a:ext>
            </a:extLst>
          </p:cNvPr>
          <p:cNvSpPr/>
          <p:nvPr/>
        </p:nvSpPr>
        <p:spPr>
          <a:xfrm>
            <a:off x="8690808" y="2778505"/>
            <a:ext cx="650497" cy="8650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3F1C46A3-6B43-584F-B8AF-2E7463CEB498}"/>
              </a:ext>
            </a:extLst>
          </p:cNvPr>
          <p:cNvSpPr/>
          <p:nvPr/>
        </p:nvSpPr>
        <p:spPr>
          <a:xfrm>
            <a:off x="2383622" y="3392406"/>
            <a:ext cx="992241" cy="9102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0DB89C7-6998-4746-822B-B42190C1C54E}"/>
              </a:ext>
            </a:extLst>
          </p:cNvPr>
          <p:cNvSpPr/>
          <p:nvPr/>
        </p:nvSpPr>
        <p:spPr>
          <a:xfrm>
            <a:off x="5071091" y="1197247"/>
            <a:ext cx="2272801" cy="34551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4C1647CE-D9B6-7E48-B235-67E4316171C4}"/>
              </a:ext>
            </a:extLst>
          </p:cNvPr>
          <p:cNvSpPr/>
          <p:nvPr/>
        </p:nvSpPr>
        <p:spPr>
          <a:xfrm>
            <a:off x="11614756" y="3166352"/>
            <a:ext cx="550218" cy="683442"/>
          </a:xfrm>
          <a:custGeom>
            <a:avLst/>
            <a:gdLst/>
            <a:ahLst/>
            <a:cxnLst/>
            <a:rect l="l" t="t" r="r" b="b"/>
            <a:pathLst>
              <a:path w="907415" h="1127125">
                <a:moveTo>
                  <a:pt x="586057" y="0"/>
                </a:moveTo>
                <a:lnTo>
                  <a:pt x="540506" y="0"/>
                </a:lnTo>
                <a:lnTo>
                  <a:pt x="495076" y="3659"/>
                </a:lnTo>
                <a:lnTo>
                  <a:pt x="450006" y="10977"/>
                </a:lnTo>
                <a:lnTo>
                  <a:pt x="405534" y="21955"/>
                </a:lnTo>
                <a:lnTo>
                  <a:pt x="361902" y="36591"/>
                </a:lnTo>
                <a:lnTo>
                  <a:pt x="319347" y="54887"/>
                </a:lnTo>
                <a:lnTo>
                  <a:pt x="278110" y="76842"/>
                </a:lnTo>
                <a:lnTo>
                  <a:pt x="238429" y="102457"/>
                </a:lnTo>
                <a:lnTo>
                  <a:pt x="200544" y="131730"/>
                </a:lnTo>
                <a:lnTo>
                  <a:pt x="164694" y="164663"/>
                </a:lnTo>
                <a:lnTo>
                  <a:pt x="131755" y="200522"/>
                </a:lnTo>
                <a:lnTo>
                  <a:pt x="102476" y="238415"/>
                </a:lnTo>
                <a:lnTo>
                  <a:pt x="76857" y="278103"/>
                </a:lnTo>
                <a:lnTo>
                  <a:pt x="54898" y="319346"/>
                </a:lnTo>
                <a:lnTo>
                  <a:pt x="36598" y="361906"/>
                </a:lnTo>
                <a:lnTo>
                  <a:pt x="21959" y="405542"/>
                </a:lnTo>
                <a:lnTo>
                  <a:pt x="10979" y="450016"/>
                </a:lnTo>
                <a:lnTo>
                  <a:pt x="3659" y="495088"/>
                </a:lnTo>
                <a:lnTo>
                  <a:pt x="0" y="540519"/>
                </a:lnTo>
                <a:lnTo>
                  <a:pt x="0" y="586070"/>
                </a:lnTo>
                <a:lnTo>
                  <a:pt x="3659" y="631501"/>
                </a:lnTo>
                <a:lnTo>
                  <a:pt x="10979" y="676573"/>
                </a:lnTo>
                <a:lnTo>
                  <a:pt x="21959" y="721047"/>
                </a:lnTo>
                <a:lnTo>
                  <a:pt x="36598" y="764684"/>
                </a:lnTo>
                <a:lnTo>
                  <a:pt x="54898" y="807243"/>
                </a:lnTo>
                <a:lnTo>
                  <a:pt x="76857" y="848486"/>
                </a:lnTo>
                <a:lnTo>
                  <a:pt x="102476" y="888174"/>
                </a:lnTo>
                <a:lnTo>
                  <a:pt x="131755" y="926067"/>
                </a:lnTo>
                <a:lnTo>
                  <a:pt x="164694" y="961926"/>
                </a:lnTo>
                <a:lnTo>
                  <a:pt x="200544" y="994859"/>
                </a:lnTo>
                <a:lnTo>
                  <a:pt x="238429" y="1024133"/>
                </a:lnTo>
                <a:lnTo>
                  <a:pt x="278110" y="1049747"/>
                </a:lnTo>
                <a:lnTo>
                  <a:pt x="319347" y="1071702"/>
                </a:lnTo>
                <a:lnTo>
                  <a:pt x="361902" y="1089998"/>
                </a:lnTo>
                <a:lnTo>
                  <a:pt x="405534" y="1104635"/>
                </a:lnTo>
                <a:lnTo>
                  <a:pt x="450006" y="1115612"/>
                </a:lnTo>
                <a:lnTo>
                  <a:pt x="495076" y="1122930"/>
                </a:lnTo>
                <a:lnTo>
                  <a:pt x="540506" y="1126590"/>
                </a:lnTo>
                <a:lnTo>
                  <a:pt x="586057" y="1126590"/>
                </a:lnTo>
                <a:lnTo>
                  <a:pt x="631489" y="1122930"/>
                </a:lnTo>
                <a:lnTo>
                  <a:pt x="676563" y="1115612"/>
                </a:lnTo>
                <a:lnTo>
                  <a:pt x="721039" y="1104635"/>
                </a:lnTo>
                <a:lnTo>
                  <a:pt x="764679" y="1089998"/>
                </a:lnTo>
                <a:lnTo>
                  <a:pt x="807242" y="1071702"/>
                </a:lnTo>
                <a:lnTo>
                  <a:pt x="848490" y="1049747"/>
                </a:lnTo>
                <a:lnTo>
                  <a:pt x="888183" y="1024133"/>
                </a:lnTo>
                <a:lnTo>
                  <a:pt x="906975" y="1009617"/>
                </a:lnTo>
                <a:lnTo>
                  <a:pt x="906975" y="116972"/>
                </a:lnTo>
                <a:lnTo>
                  <a:pt x="848490" y="76842"/>
                </a:lnTo>
                <a:lnTo>
                  <a:pt x="807242" y="54887"/>
                </a:lnTo>
                <a:lnTo>
                  <a:pt x="764679" y="36591"/>
                </a:lnTo>
                <a:lnTo>
                  <a:pt x="721039" y="21955"/>
                </a:lnTo>
                <a:lnTo>
                  <a:pt x="676563" y="10977"/>
                </a:lnTo>
                <a:lnTo>
                  <a:pt x="631489" y="3659"/>
                </a:lnTo>
                <a:lnTo>
                  <a:pt x="586057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E7414857-82BE-2D47-B511-FA0797EFDE2B}"/>
              </a:ext>
            </a:extLst>
          </p:cNvPr>
          <p:cNvSpPr/>
          <p:nvPr/>
        </p:nvSpPr>
        <p:spPr>
          <a:xfrm>
            <a:off x="10706633" y="1804507"/>
            <a:ext cx="1458073" cy="19563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B9B8C90B-359F-FB4E-9949-3005E1F6724B}"/>
              </a:ext>
            </a:extLst>
          </p:cNvPr>
          <p:cNvSpPr/>
          <p:nvPr/>
        </p:nvSpPr>
        <p:spPr>
          <a:xfrm>
            <a:off x="-25582" y="2852284"/>
            <a:ext cx="226470" cy="5029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DD412C97-1085-B544-853A-7A488DCD2D0E}"/>
              </a:ext>
            </a:extLst>
          </p:cNvPr>
          <p:cNvSpPr/>
          <p:nvPr/>
        </p:nvSpPr>
        <p:spPr>
          <a:xfrm>
            <a:off x="3847575" y="3486392"/>
            <a:ext cx="758752" cy="127059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CC0CCB0B-9711-4742-A4DB-685E7A0FC440}"/>
              </a:ext>
            </a:extLst>
          </p:cNvPr>
          <p:cNvSpPr/>
          <p:nvPr/>
        </p:nvSpPr>
        <p:spPr>
          <a:xfrm>
            <a:off x="2754863" y="2121639"/>
            <a:ext cx="683442" cy="683442"/>
          </a:xfrm>
          <a:custGeom>
            <a:avLst/>
            <a:gdLst/>
            <a:ahLst/>
            <a:cxnLst/>
            <a:rect l="l" t="t" r="r" b="b"/>
            <a:pathLst>
              <a:path w="1127125" h="1127125">
                <a:moveTo>
                  <a:pt x="586066" y="0"/>
                </a:moveTo>
                <a:lnTo>
                  <a:pt x="540515" y="0"/>
                </a:lnTo>
                <a:lnTo>
                  <a:pt x="495083" y="3659"/>
                </a:lnTo>
                <a:lnTo>
                  <a:pt x="450011" y="10977"/>
                </a:lnTo>
                <a:lnTo>
                  <a:pt x="405536" y="21955"/>
                </a:lnTo>
                <a:lnTo>
                  <a:pt x="361899" y="36591"/>
                </a:lnTo>
                <a:lnTo>
                  <a:pt x="319339" y="54887"/>
                </a:lnTo>
                <a:lnTo>
                  <a:pt x="278096" y="76842"/>
                </a:lnTo>
                <a:lnTo>
                  <a:pt x="238407" y="102457"/>
                </a:lnTo>
                <a:lnTo>
                  <a:pt x="200514" y="131730"/>
                </a:lnTo>
                <a:lnTo>
                  <a:pt x="164655" y="164663"/>
                </a:lnTo>
                <a:lnTo>
                  <a:pt x="131724" y="200520"/>
                </a:lnTo>
                <a:lnTo>
                  <a:pt x="102452" y="238412"/>
                </a:lnTo>
                <a:lnTo>
                  <a:pt x="76839" y="278099"/>
                </a:lnTo>
                <a:lnTo>
                  <a:pt x="54885" y="319342"/>
                </a:lnTo>
                <a:lnTo>
                  <a:pt x="36590" y="361901"/>
                </a:lnTo>
                <a:lnTo>
                  <a:pt x="21954" y="405537"/>
                </a:lnTo>
                <a:lnTo>
                  <a:pt x="10977" y="450011"/>
                </a:lnTo>
                <a:lnTo>
                  <a:pt x="3659" y="495083"/>
                </a:lnTo>
                <a:lnTo>
                  <a:pt x="0" y="540514"/>
                </a:lnTo>
                <a:lnTo>
                  <a:pt x="0" y="586065"/>
                </a:lnTo>
                <a:lnTo>
                  <a:pt x="3659" y="631496"/>
                </a:lnTo>
                <a:lnTo>
                  <a:pt x="10977" y="676568"/>
                </a:lnTo>
                <a:lnTo>
                  <a:pt x="21954" y="721042"/>
                </a:lnTo>
                <a:lnTo>
                  <a:pt x="36590" y="764678"/>
                </a:lnTo>
                <a:lnTo>
                  <a:pt x="54885" y="807237"/>
                </a:lnTo>
                <a:lnTo>
                  <a:pt x="76839" y="848479"/>
                </a:lnTo>
                <a:lnTo>
                  <a:pt x="102452" y="888166"/>
                </a:lnTo>
                <a:lnTo>
                  <a:pt x="131724" y="926058"/>
                </a:lnTo>
                <a:lnTo>
                  <a:pt x="164655" y="961916"/>
                </a:lnTo>
                <a:lnTo>
                  <a:pt x="200514" y="994849"/>
                </a:lnTo>
                <a:lnTo>
                  <a:pt x="238407" y="1024122"/>
                </a:lnTo>
                <a:lnTo>
                  <a:pt x="278096" y="1049736"/>
                </a:lnTo>
                <a:lnTo>
                  <a:pt x="319339" y="1071691"/>
                </a:lnTo>
                <a:lnTo>
                  <a:pt x="361899" y="1089987"/>
                </a:lnTo>
                <a:lnTo>
                  <a:pt x="405536" y="1104624"/>
                </a:lnTo>
                <a:lnTo>
                  <a:pt x="450011" y="1115602"/>
                </a:lnTo>
                <a:lnTo>
                  <a:pt x="495083" y="1122920"/>
                </a:lnTo>
                <a:lnTo>
                  <a:pt x="540515" y="1126579"/>
                </a:lnTo>
                <a:lnTo>
                  <a:pt x="586066" y="1126579"/>
                </a:lnTo>
                <a:lnTo>
                  <a:pt x="631498" y="1122920"/>
                </a:lnTo>
                <a:lnTo>
                  <a:pt x="676570" y="1115602"/>
                </a:lnTo>
                <a:lnTo>
                  <a:pt x="721044" y="1104624"/>
                </a:lnTo>
                <a:lnTo>
                  <a:pt x="764680" y="1089987"/>
                </a:lnTo>
                <a:lnTo>
                  <a:pt x="807239" y="1071691"/>
                </a:lnTo>
                <a:lnTo>
                  <a:pt x="848482" y="1049736"/>
                </a:lnTo>
                <a:lnTo>
                  <a:pt x="888169" y="1024122"/>
                </a:lnTo>
                <a:lnTo>
                  <a:pt x="926061" y="994849"/>
                </a:lnTo>
                <a:lnTo>
                  <a:pt x="961919" y="961916"/>
                </a:lnTo>
                <a:lnTo>
                  <a:pt x="994851" y="926058"/>
                </a:lnTo>
                <a:lnTo>
                  <a:pt x="1024125" y="888166"/>
                </a:lnTo>
                <a:lnTo>
                  <a:pt x="1049739" y="848479"/>
                </a:lnTo>
                <a:lnTo>
                  <a:pt x="1071694" y="807237"/>
                </a:lnTo>
                <a:lnTo>
                  <a:pt x="1089990" y="764678"/>
                </a:lnTo>
                <a:lnTo>
                  <a:pt x="1104627" y="721042"/>
                </a:lnTo>
                <a:lnTo>
                  <a:pt x="1115604" y="676568"/>
                </a:lnTo>
                <a:lnTo>
                  <a:pt x="1122923" y="631496"/>
                </a:lnTo>
                <a:lnTo>
                  <a:pt x="1126582" y="586065"/>
                </a:lnTo>
                <a:lnTo>
                  <a:pt x="1126582" y="540514"/>
                </a:lnTo>
                <a:lnTo>
                  <a:pt x="1122923" y="495083"/>
                </a:lnTo>
                <a:lnTo>
                  <a:pt x="1115604" y="450011"/>
                </a:lnTo>
                <a:lnTo>
                  <a:pt x="1104627" y="405537"/>
                </a:lnTo>
                <a:lnTo>
                  <a:pt x="1089990" y="361901"/>
                </a:lnTo>
                <a:lnTo>
                  <a:pt x="1071694" y="319342"/>
                </a:lnTo>
                <a:lnTo>
                  <a:pt x="1049739" y="278099"/>
                </a:lnTo>
                <a:lnTo>
                  <a:pt x="1024125" y="238412"/>
                </a:lnTo>
                <a:lnTo>
                  <a:pt x="994851" y="200520"/>
                </a:lnTo>
                <a:lnTo>
                  <a:pt x="961919" y="164663"/>
                </a:lnTo>
                <a:lnTo>
                  <a:pt x="926061" y="131730"/>
                </a:lnTo>
                <a:lnTo>
                  <a:pt x="888169" y="102457"/>
                </a:lnTo>
                <a:lnTo>
                  <a:pt x="848482" y="76842"/>
                </a:lnTo>
                <a:lnTo>
                  <a:pt x="807239" y="54887"/>
                </a:lnTo>
                <a:lnTo>
                  <a:pt x="764680" y="36591"/>
                </a:lnTo>
                <a:lnTo>
                  <a:pt x="721044" y="21955"/>
                </a:lnTo>
                <a:lnTo>
                  <a:pt x="676570" y="10977"/>
                </a:lnTo>
                <a:lnTo>
                  <a:pt x="631498" y="3659"/>
                </a:lnTo>
                <a:lnTo>
                  <a:pt x="586066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ECD27104-96B5-2B4E-91B0-DD556106CF81}"/>
              </a:ext>
            </a:extLst>
          </p:cNvPr>
          <p:cNvSpPr/>
          <p:nvPr/>
        </p:nvSpPr>
        <p:spPr>
          <a:xfrm>
            <a:off x="11246155" y="1840291"/>
            <a:ext cx="918700" cy="1245982"/>
          </a:xfrm>
          <a:custGeom>
            <a:avLst/>
            <a:gdLst/>
            <a:ahLst/>
            <a:cxnLst/>
            <a:rect l="l" t="t" r="r" b="b"/>
            <a:pathLst>
              <a:path w="1515109" h="2054860">
                <a:moveTo>
                  <a:pt x="1049839" y="0"/>
                </a:moveTo>
                <a:lnTo>
                  <a:pt x="1004763" y="0"/>
                </a:lnTo>
                <a:lnTo>
                  <a:pt x="959721" y="1965"/>
                </a:lnTo>
                <a:lnTo>
                  <a:pt x="914785" y="5896"/>
                </a:lnTo>
                <a:lnTo>
                  <a:pt x="870023" y="11792"/>
                </a:lnTo>
                <a:lnTo>
                  <a:pt x="825506" y="19654"/>
                </a:lnTo>
                <a:lnTo>
                  <a:pt x="781303" y="29481"/>
                </a:lnTo>
                <a:lnTo>
                  <a:pt x="737483" y="41274"/>
                </a:lnTo>
                <a:lnTo>
                  <a:pt x="694118" y="55032"/>
                </a:lnTo>
                <a:lnTo>
                  <a:pt x="651276" y="70755"/>
                </a:lnTo>
                <a:lnTo>
                  <a:pt x="609027" y="88444"/>
                </a:lnTo>
                <a:lnTo>
                  <a:pt x="567441" y="108098"/>
                </a:lnTo>
                <a:lnTo>
                  <a:pt x="526588" y="129718"/>
                </a:lnTo>
                <a:lnTo>
                  <a:pt x="486538" y="153303"/>
                </a:lnTo>
                <a:lnTo>
                  <a:pt x="447360" y="178854"/>
                </a:lnTo>
                <a:lnTo>
                  <a:pt x="409124" y="206370"/>
                </a:lnTo>
                <a:lnTo>
                  <a:pt x="371900" y="235851"/>
                </a:lnTo>
                <a:lnTo>
                  <a:pt x="335757" y="267298"/>
                </a:lnTo>
                <a:lnTo>
                  <a:pt x="300766" y="300711"/>
                </a:lnTo>
                <a:lnTo>
                  <a:pt x="267347" y="335705"/>
                </a:lnTo>
                <a:lnTo>
                  <a:pt x="235894" y="371850"/>
                </a:lnTo>
                <a:lnTo>
                  <a:pt x="206408" y="409077"/>
                </a:lnTo>
                <a:lnTo>
                  <a:pt x="178886" y="447316"/>
                </a:lnTo>
                <a:lnTo>
                  <a:pt x="153331" y="486497"/>
                </a:lnTo>
                <a:lnTo>
                  <a:pt x="129742" y="526550"/>
                </a:lnTo>
                <a:lnTo>
                  <a:pt x="108118" y="567406"/>
                </a:lnTo>
                <a:lnTo>
                  <a:pt x="88460" y="608994"/>
                </a:lnTo>
                <a:lnTo>
                  <a:pt x="70768" y="651245"/>
                </a:lnTo>
                <a:lnTo>
                  <a:pt x="55042" y="694090"/>
                </a:lnTo>
                <a:lnTo>
                  <a:pt x="41281" y="737457"/>
                </a:lnTo>
                <a:lnTo>
                  <a:pt x="29486" y="781279"/>
                </a:lnTo>
                <a:lnTo>
                  <a:pt x="19657" y="825484"/>
                </a:lnTo>
                <a:lnTo>
                  <a:pt x="11794" y="870003"/>
                </a:lnTo>
                <a:lnTo>
                  <a:pt x="5897" y="914766"/>
                </a:lnTo>
                <a:lnTo>
                  <a:pt x="1965" y="959704"/>
                </a:lnTo>
                <a:lnTo>
                  <a:pt x="0" y="1004747"/>
                </a:lnTo>
                <a:lnTo>
                  <a:pt x="0" y="1049824"/>
                </a:lnTo>
                <a:lnTo>
                  <a:pt x="1965" y="1094867"/>
                </a:lnTo>
                <a:lnTo>
                  <a:pt x="5897" y="1139804"/>
                </a:lnTo>
                <a:lnTo>
                  <a:pt x="11794" y="1184568"/>
                </a:lnTo>
                <a:lnTo>
                  <a:pt x="19657" y="1229087"/>
                </a:lnTo>
                <a:lnTo>
                  <a:pt x="29486" y="1273292"/>
                </a:lnTo>
                <a:lnTo>
                  <a:pt x="41281" y="1317113"/>
                </a:lnTo>
                <a:lnTo>
                  <a:pt x="55042" y="1360481"/>
                </a:lnTo>
                <a:lnTo>
                  <a:pt x="70768" y="1403326"/>
                </a:lnTo>
                <a:lnTo>
                  <a:pt x="88460" y="1445577"/>
                </a:lnTo>
                <a:lnTo>
                  <a:pt x="108118" y="1487165"/>
                </a:lnTo>
                <a:lnTo>
                  <a:pt x="129742" y="1528021"/>
                </a:lnTo>
                <a:lnTo>
                  <a:pt x="153331" y="1568074"/>
                </a:lnTo>
                <a:lnTo>
                  <a:pt x="178886" y="1607255"/>
                </a:lnTo>
                <a:lnTo>
                  <a:pt x="206408" y="1645494"/>
                </a:lnTo>
                <a:lnTo>
                  <a:pt x="235894" y="1682721"/>
                </a:lnTo>
                <a:lnTo>
                  <a:pt x="267347" y="1718866"/>
                </a:lnTo>
                <a:lnTo>
                  <a:pt x="300766" y="1753860"/>
                </a:lnTo>
                <a:lnTo>
                  <a:pt x="335757" y="1787273"/>
                </a:lnTo>
                <a:lnTo>
                  <a:pt x="371900" y="1818721"/>
                </a:lnTo>
                <a:lnTo>
                  <a:pt x="409124" y="1848203"/>
                </a:lnTo>
                <a:lnTo>
                  <a:pt x="447360" y="1875720"/>
                </a:lnTo>
                <a:lnTo>
                  <a:pt x="486538" y="1901271"/>
                </a:lnTo>
                <a:lnTo>
                  <a:pt x="526588" y="1924857"/>
                </a:lnTo>
                <a:lnTo>
                  <a:pt x="567441" y="1946477"/>
                </a:lnTo>
                <a:lnTo>
                  <a:pt x="609027" y="1966132"/>
                </a:lnTo>
                <a:lnTo>
                  <a:pt x="651276" y="1983822"/>
                </a:lnTo>
                <a:lnTo>
                  <a:pt x="694118" y="1999546"/>
                </a:lnTo>
                <a:lnTo>
                  <a:pt x="737483" y="2013304"/>
                </a:lnTo>
                <a:lnTo>
                  <a:pt x="781303" y="2025097"/>
                </a:lnTo>
                <a:lnTo>
                  <a:pt x="825506" y="2034924"/>
                </a:lnTo>
                <a:lnTo>
                  <a:pt x="870023" y="2042786"/>
                </a:lnTo>
                <a:lnTo>
                  <a:pt x="914785" y="2048683"/>
                </a:lnTo>
                <a:lnTo>
                  <a:pt x="959721" y="2052614"/>
                </a:lnTo>
                <a:lnTo>
                  <a:pt x="1004763" y="2054579"/>
                </a:lnTo>
                <a:lnTo>
                  <a:pt x="1049839" y="2054579"/>
                </a:lnTo>
                <a:lnTo>
                  <a:pt x="1094881" y="2052614"/>
                </a:lnTo>
                <a:lnTo>
                  <a:pt x="1139819" y="2048683"/>
                </a:lnTo>
                <a:lnTo>
                  <a:pt x="1184582" y="2042786"/>
                </a:lnTo>
                <a:lnTo>
                  <a:pt x="1229101" y="2034924"/>
                </a:lnTo>
                <a:lnTo>
                  <a:pt x="1273307" y="2025097"/>
                </a:lnTo>
                <a:lnTo>
                  <a:pt x="1317129" y="2013304"/>
                </a:lnTo>
                <a:lnTo>
                  <a:pt x="1360499" y="1999546"/>
                </a:lnTo>
                <a:lnTo>
                  <a:pt x="1403345" y="1983822"/>
                </a:lnTo>
                <a:lnTo>
                  <a:pt x="1445598" y="1966132"/>
                </a:lnTo>
                <a:lnTo>
                  <a:pt x="1487189" y="1946477"/>
                </a:lnTo>
                <a:lnTo>
                  <a:pt x="1514833" y="1931849"/>
                </a:lnTo>
                <a:lnTo>
                  <a:pt x="1514833" y="122726"/>
                </a:lnTo>
                <a:lnTo>
                  <a:pt x="1445598" y="88444"/>
                </a:lnTo>
                <a:lnTo>
                  <a:pt x="1403345" y="70755"/>
                </a:lnTo>
                <a:lnTo>
                  <a:pt x="1360499" y="55032"/>
                </a:lnTo>
                <a:lnTo>
                  <a:pt x="1317129" y="41274"/>
                </a:lnTo>
                <a:lnTo>
                  <a:pt x="1273307" y="29481"/>
                </a:lnTo>
                <a:lnTo>
                  <a:pt x="1229101" y="19654"/>
                </a:lnTo>
                <a:lnTo>
                  <a:pt x="1184582" y="11792"/>
                </a:lnTo>
                <a:lnTo>
                  <a:pt x="1139819" y="5896"/>
                </a:lnTo>
                <a:lnTo>
                  <a:pt x="1094881" y="1965"/>
                </a:lnTo>
                <a:lnTo>
                  <a:pt x="1049839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D06C9B06-CAE3-E148-81DF-2EC227C4DBC7}"/>
              </a:ext>
            </a:extLst>
          </p:cNvPr>
          <p:cNvSpPr/>
          <p:nvPr/>
        </p:nvSpPr>
        <p:spPr>
          <a:xfrm>
            <a:off x="11376211" y="1970349"/>
            <a:ext cx="788556" cy="985696"/>
          </a:xfrm>
          <a:custGeom>
            <a:avLst/>
            <a:gdLst/>
            <a:ahLst/>
            <a:cxnLst/>
            <a:rect l="l" t="t" r="r" b="b"/>
            <a:pathLst>
              <a:path w="1300480" h="1625600">
                <a:moveTo>
                  <a:pt x="812815" y="0"/>
                </a:moveTo>
                <a:lnTo>
                  <a:pt x="768258" y="1214"/>
                </a:lnTo>
                <a:lnTo>
                  <a:pt x="723809" y="4858"/>
                </a:lnTo>
                <a:lnTo>
                  <a:pt x="679577" y="10931"/>
                </a:lnTo>
                <a:lnTo>
                  <a:pt x="635668" y="19433"/>
                </a:lnTo>
                <a:lnTo>
                  <a:pt x="592191" y="30364"/>
                </a:lnTo>
                <a:lnTo>
                  <a:pt x="549253" y="43725"/>
                </a:lnTo>
                <a:lnTo>
                  <a:pt x="506962" y="59515"/>
                </a:lnTo>
                <a:lnTo>
                  <a:pt x="465427" y="77734"/>
                </a:lnTo>
                <a:lnTo>
                  <a:pt x="424754" y="98382"/>
                </a:lnTo>
                <a:lnTo>
                  <a:pt x="385052" y="121459"/>
                </a:lnTo>
                <a:lnTo>
                  <a:pt x="346429" y="146966"/>
                </a:lnTo>
                <a:lnTo>
                  <a:pt x="308992" y="174901"/>
                </a:lnTo>
                <a:lnTo>
                  <a:pt x="272849" y="205266"/>
                </a:lnTo>
                <a:lnTo>
                  <a:pt x="238107" y="238060"/>
                </a:lnTo>
                <a:lnTo>
                  <a:pt x="205307" y="272807"/>
                </a:lnTo>
                <a:lnTo>
                  <a:pt x="174936" y="308955"/>
                </a:lnTo>
                <a:lnTo>
                  <a:pt x="146995" y="346396"/>
                </a:lnTo>
                <a:lnTo>
                  <a:pt x="121483" y="385024"/>
                </a:lnTo>
                <a:lnTo>
                  <a:pt x="98401" y="424729"/>
                </a:lnTo>
                <a:lnTo>
                  <a:pt x="77749" y="465405"/>
                </a:lnTo>
                <a:lnTo>
                  <a:pt x="59526" y="506943"/>
                </a:lnTo>
                <a:lnTo>
                  <a:pt x="43734" y="549235"/>
                </a:lnTo>
                <a:lnTo>
                  <a:pt x="30370" y="592175"/>
                </a:lnTo>
                <a:lnTo>
                  <a:pt x="19437" y="635653"/>
                </a:lnTo>
                <a:lnTo>
                  <a:pt x="10933" y="679563"/>
                </a:lnTo>
                <a:lnTo>
                  <a:pt x="4859" y="723796"/>
                </a:lnTo>
                <a:lnTo>
                  <a:pt x="1214" y="768244"/>
                </a:lnTo>
                <a:lnTo>
                  <a:pt x="0" y="812801"/>
                </a:lnTo>
                <a:lnTo>
                  <a:pt x="1214" y="857357"/>
                </a:lnTo>
                <a:lnTo>
                  <a:pt x="4859" y="901805"/>
                </a:lnTo>
                <a:lnTo>
                  <a:pt x="10933" y="946038"/>
                </a:lnTo>
                <a:lnTo>
                  <a:pt x="19437" y="989948"/>
                </a:lnTo>
                <a:lnTo>
                  <a:pt x="30370" y="1033426"/>
                </a:lnTo>
                <a:lnTo>
                  <a:pt x="43734" y="1076365"/>
                </a:lnTo>
                <a:lnTo>
                  <a:pt x="59526" y="1118657"/>
                </a:lnTo>
                <a:lnTo>
                  <a:pt x="77749" y="1160194"/>
                </a:lnTo>
                <a:lnTo>
                  <a:pt x="98401" y="1200869"/>
                </a:lnTo>
                <a:lnTo>
                  <a:pt x="121483" y="1240574"/>
                </a:lnTo>
                <a:lnTo>
                  <a:pt x="146995" y="1279200"/>
                </a:lnTo>
                <a:lnTo>
                  <a:pt x="174936" y="1316641"/>
                </a:lnTo>
                <a:lnTo>
                  <a:pt x="205307" y="1352788"/>
                </a:lnTo>
                <a:lnTo>
                  <a:pt x="238107" y="1387533"/>
                </a:lnTo>
                <a:lnTo>
                  <a:pt x="272849" y="1420327"/>
                </a:lnTo>
                <a:lnTo>
                  <a:pt x="308992" y="1450692"/>
                </a:lnTo>
                <a:lnTo>
                  <a:pt x="346429" y="1478628"/>
                </a:lnTo>
                <a:lnTo>
                  <a:pt x="385052" y="1504134"/>
                </a:lnTo>
                <a:lnTo>
                  <a:pt x="424754" y="1527212"/>
                </a:lnTo>
                <a:lnTo>
                  <a:pt x="465427" y="1547860"/>
                </a:lnTo>
                <a:lnTo>
                  <a:pt x="506962" y="1566079"/>
                </a:lnTo>
                <a:lnTo>
                  <a:pt x="549253" y="1581869"/>
                </a:lnTo>
                <a:lnTo>
                  <a:pt x="592191" y="1595229"/>
                </a:lnTo>
                <a:lnTo>
                  <a:pt x="635668" y="1606160"/>
                </a:lnTo>
                <a:lnTo>
                  <a:pt x="679577" y="1614663"/>
                </a:lnTo>
                <a:lnTo>
                  <a:pt x="723809" y="1620736"/>
                </a:lnTo>
                <a:lnTo>
                  <a:pt x="768258" y="1624379"/>
                </a:lnTo>
                <a:lnTo>
                  <a:pt x="812815" y="1625594"/>
                </a:lnTo>
                <a:lnTo>
                  <a:pt x="857372" y="1624379"/>
                </a:lnTo>
                <a:lnTo>
                  <a:pt x="901822" y="1620736"/>
                </a:lnTo>
                <a:lnTo>
                  <a:pt x="946057" y="1614663"/>
                </a:lnTo>
                <a:lnTo>
                  <a:pt x="989969" y="1606160"/>
                </a:lnTo>
                <a:lnTo>
                  <a:pt x="1033450" y="1595229"/>
                </a:lnTo>
                <a:lnTo>
                  <a:pt x="1076392" y="1581869"/>
                </a:lnTo>
                <a:lnTo>
                  <a:pt x="1118688" y="1566079"/>
                </a:lnTo>
                <a:lnTo>
                  <a:pt x="1160229" y="1547860"/>
                </a:lnTo>
                <a:lnTo>
                  <a:pt x="1200909" y="1527212"/>
                </a:lnTo>
                <a:lnTo>
                  <a:pt x="1240618" y="1504134"/>
                </a:lnTo>
                <a:lnTo>
                  <a:pt x="1279250" y="1478628"/>
                </a:lnTo>
                <a:lnTo>
                  <a:pt x="1300368" y="1462873"/>
                </a:lnTo>
                <a:lnTo>
                  <a:pt x="1300368" y="162720"/>
                </a:lnTo>
                <a:lnTo>
                  <a:pt x="1240618" y="121459"/>
                </a:lnTo>
                <a:lnTo>
                  <a:pt x="1200909" y="98382"/>
                </a:lnTo>
                <a:lnTo>
                  <a:pt x="1160229" y="77734"/>
                </a:lnTo>
                <a:lnTo>
                  <a:pt x="1118688" y="59515"/>
                </a:lnTo>
                <a:lnTo>
                  <a:pt x="1076392" y="43725"/>
                </a:lnTo>
                <a:lnTo>
                  <a:pt x="1033450" y="30364"/>
                </a:lnTo>
                <a:lnTo>
                  <a:pt x="989969" y="19433"/>
                </a:lnTo>
                <a:lnTo>
                  <a:pt x="946057" y="10931"/>
                </a:lnTo>
                <a:lnTo>
                  <a:pt x="901822" y="4858"/>
                </a:lnTo>
                <a:lnTo>
                  <a:pt x="857372" y="1214"/>
                </a:lnTo>
                <a:lnTo>
                  <a:pt x="812815" y="0"/>
                </a:lnTo>
                <a:close/>
              </a:path>
            </a:pathLst>
          </a:custGeom>
          <a:solidFill>
            <a:srgbClr val="35343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C42368B1-711A-E14C-87B7-C061AF9F3E64}"/>
              </a:ext>
            </a:extLst>
          </p:cNvPr>
          <p:cNvSpPr/>
          <p:nvPr/>
        </p:nvSpPr>
        <p:spPr>
          <a:xfrm>
            <a:off x="5106873" y="1677413"/>
            <a:ext cx="1245982" cy="1245982"/>
          </a:xfrm>
          <a:custGeom>
            <a:avLst/>
            <a:gdLst/>
            <a:ahLst/>
            <a:cxnLst/>
            <a:rect l="l" t="t" r="r" b="b"/>
            <a:pathLst>
              <a:path w="2054859" h="2054860">
                <a:moveTo>
                  <a:pt x="1049824" y="0"/>
                </a:moveTo>
                <a:lnTo>
                  <a:pt x="1004747" y="0"/>
                </a:lnTo>
                <a:lnTo>
                  <a:pt x="959704" y="1965"/>
                </a:lnTo>
                <a:lnTo>
                  <a:pt x="914766" y="5896"/>
                </a:lnTo>
                <a:lnTo>
                  <a:pt x="870003" y="11792"/>
                </a:lnTo>
                <a:lnTo>
                  <a:pt x="825484" y="19654"/>
                </a:lnTo>
                <a:lnTo>
                  <a:pt x="781279" y="29482"/>
                </a:lnTo>
                <a:lnTo>
                  <a:pt x="737457" y="41275"/>
                </a:lnTo>
                <a:lnTo>
                  <a:pt x="694090" y="55033"/>
                </a:lnTo>
                <a:lnTo>
                  <a:pt x="651245" y="70757"/>
                </a:lnTo>
                <a:lnTo>
                  <a:pt x="608994" y="88446"/>
                </a:lnTo>
                <a:lnTo>
                  <a:pt x="567406" y="108101"/>
                </a:lnTo>
                <a:lnTo>
                  <a:pt x="526550" y="129721"/>
                </a:lnTo>
                <a:lnTo>
                  <a:pt x="486497" y="153307"/>
                </a:lnTo>
                <a:lnTo>
                  <a:pt x="447316" y="178858"/>
                </a:lnTo>
                <a:lnTo>
                  <a:pt x="409077" y="206375"/>
                </a:lnTo>
                <a:lnTo>
                  <a:pt x="371850" y="235858"/>
                </a:lnTo>
                <a:lnTo>
                  <a:pt x="335705" y="267305"/>
                </a:lnTo>
                <a:lnTo>
                  <a:pt x="300711" y="300718"/>
                </a:lnTo>
                <a:lnTo>
                  <a:pt x="267298" y="335712"/>
                </a:lnTo>
                <a:lnTo>
                  <a:pt x="235851" y="371858"/>
                </a:lnTo>
                <a:lnTo>
                  <a:pt x="206370" y="409085"/>
                </a:lnTo>
                <a:lnTo>
                  <a:pt x="178854" y="447324"/>
                </a:lnTo>
                <a:lnTo>
                  <a:pt x="153303" y="486505"/>
                </a:lnTo>
                <a:lnTo>
                  <a:pt x="129718" y="526558"/>
                </a:lnTo>
                <a:lnTo>
                  <a:pt x="108098" y="567413"/>
                </a:lnTo>
                <a:lnTo>
                  <a:pt x="88444" y="609002"/>
                </a:lnTo>
                <a:lnTo>
                  <a:pt x="70755" y="651253"/>
                </a:lnTo>
                <a:lnTo>
                  <a:pt x="55032" y="694097"/>
                </a:lnTo>
                <a:lnTo>
                  <a:pt x="41274" y="737465"/>
                </a:lnTo>
                <a:lnTo>
                  <a:pt x="29481" y="781287"/>
                </a:lnTo>
                <a:lnTo>
                  <a:pt x="19654" y="825492"/>
                </a:lnTo>
                <a:lnTo>
                  <a:pt x="11792" y="870011"/>
                </a:lnTo>
                <a:lnTo>
                  <a:pt x="5896" y="914774"/>
                </a:lnTo>
                <a:lnTo>
                  <a:pt x="1965" y="959712"/>
                </a:lnTo>
                <a:lnTo>
                  <a:pt x="0" y="1004755"/>
                </a:lnTo>
                <a:lnTo>
                  <a:pt x="0" y="1049832"/>
                </a:lnTo>
                <a:lnTo>
                  <a:pt x="1965" y="1094874"/>
                </a:lnTo>
                <a:lnTo>
                  <a:pt x="5896" y="1139812"/>
                </a:lnTo>
                <a:lnTo>
                  <a:pt x="11792" y="1184576"/>
                </a:lnTo>
                <a:lnTo>
                  <a:pt x="19654" y="1229095"/>
                </a:lnTo>
                <a:lnTo>
                  <a:pt x="29481" y="1273300"/>
                </a:lnTo>
                <a:lnTo>
                  <a:pt x="41274" y="1317121"/>
                </a:lnTo>
                <a:lnTo>
                  <a:pt x="55032" y="1360489"/>
                </a:lnTo>
                <a:lnTo>
                  <a:pt x="70755" y="1403333"/>
                </a:lnTo>
                <a:lnTo>
                  <a:pt x="88444" y="1445585"/>
                </a:lnTo>
                <a:lnTo>
                  <a:pt x="108098" y="1487173"/>
                </a:lnTo>
                <a:lnTo>
                  <a:pt x="129718" y="1528029"/>
                </a:lnTo>
                <a:lnTo>
                  <a:pt x="153303" y="1568082"/>
                </a:lnTo>
                <a:lnTo>
                  <a:pt x="178854" y="1607263"/>
                </a:lnTo>
                <a:lnTo>
                  <a:pt x="206370" y="1645502"/>
                </a:lnTo>
                <a:lnTo>
                  <a:pt x="235851" y="1682729"/>
                </a:lnTo>
                <a:lnTo>
                  <a:pt x="267298" y="1718874"/>
                </a:lnTo>
                <a:lnTo>
                  <a:pt x="300711" y="1753868"/>
                </a:lnTo>
                <a:lnTo>
                  <a:pt x="335705" y="1787280"/>
                </a:lnTo>
                <a:lnTo>
                  <a:pt x="371850" y="1818727"/>
                </a:lnTo>
                <a:lnTo>
                  <a:pt x="409077" y="1848209"/>
                </a:lnTo>
                <a:lnTo>
                  <a:pt x="447316" y="1875725"/>
                </a:lnTo>
                <a:lnTo>
                  <a:pt x="486497" y="1901275"/>
                </a:lnTo>
                <a:lnTo>
                  <a:pt x="526550" y="1924861"/>
                </a:lnTo>
                <a:lnTo>
                  <a:pt x="567406" y="1946480"/>
                </a:lnTo>
                <a:lnTo>
                  <a:pt x="608994" y="1966135"/>
                </a:lnTo>
                <a:lnTo>
                  <a:pt x="651245" y="1983824"/>
                </a:lnTo>
                <a:lnTo>
                  <a:pt x="694090" y="1999547"/>
                </a:lnTo>
                <a:lnTo>
                  <a:pt x="737457" y="2013305"/>
                </a:lnTo>
                <a:lnTo>
                  <a:pt x="781279" y="2025098"/>
                </a:lnTo>
                <a:lnTo>
                  <a:pt x="825484" y="2034925"/>
                </a:lnTo>
                <a:lnTo>
                  <a:pt x="870003" y="2042786"/>
                </a:lnTo>
                <a:lnTo>
                  <a:pt x="914766" y="2048683"/>
                </a:lnTo>
                <a:lnTo>
                  <a:pt x="959704" y="2052614"/>
                </a:lnTo>
                <a:lnTo>
                  <a:pt x="1004747" y="2054579"/>
                </a:lnTo>
                <a:lnTo>
                  <a:pt x="1049824" y="2054579"/>
                </a:lnTo>
                <a:lnTo>
                  <a:pt x="1094867" y="2052614"/>
                </a:lnTo>
                <a:lnTo>
                  <a:pt x="1139804" y="2048683"/>
                </a:lnTo>
                <a:lnTo>
                  <a:pt x="1184568" y="2042786"/>
                </a:lnTo>
                <a:lnTo>
                  <a:pt x="1229087" y="2034925"/>
                </a:lnTo>
                <a:lnTo>
                  <a:pt x="1273292" y="2025098"/>
                </a:lnTo>
                <a:lnTo>
                  <a:pt x="1317113" y="2013305"/>
                </a:lnTo>
                <a:lnTo>
                  <a:pt x="1360481" y="1999547"/>
                </a:lnTo>
                <a:lnTo>
                  <a:pt x="1403326" y="1983824"/>
                </a:lnTo>
                <a:lnTo>
                  <a:pt x="1445577" y="1966135"/>
                </a:lnTo>
                <a:lnTo>
                  <a:pt x="1487165" y="1946480"/>
                </a:lnTo>
                <a:lnTo>
                  <a:pt x="1528021" y="1924861"/>
                </a:lnTo>
                <a:lnTo>
                  <a:pt x="1568074" y="1901275"/>
                </a:lnTo>
                <a:lnTo>
                  <a:pt x="1607255" y="1875725"/>
                </a:lnTo>
                <a:lnTo>
                  <a:pt x="1645494" y="1848209"/>
                </a:lnTo>
                <a:lnTo>
                  <a:pt x="1682721" y="1818727"/>
                </a:lnTo>
                <a:lnTo>
                  <a:pt x="1718866" y="1787280"/>
                </a:lnTo>
                <a:lnTo>
                  <a:pt x="1753860" y="1753868"/>
                </a:lnTo>
                <a:lnTo>
                  <a:pt x="1787276" y="1718874"/>
                </a:lnTo>
                <a:lnTo>
                  <a:pt x="1818726" y="1682729"/>
                </a:lnTo>
                <a:lnTo>
                  <a:pt x="1848211" y="1645502"/>
                </a:lnTo>
                <a:lnTo>
                  <a:pt x="1875730" y="1607263"/>
                </a:lnTo>
                <a:lnTo>
                  <a:pt x="1901283" y="1568082"/>
                </a:lnTo>
                <a:lnTo>
                  <a:pt x="1924871" y="1528029"/>
                </a:lnTo>
                <a:lnTo>
                  <a:pt x="1946493" y="1487173"/>
                </a:lnTo>
                <a:lnTo>
                  <a:pt x="1966149" y="1445585"/>
                </a:lnTo>
                <a:lnTo>
                  <a:pt x="1983840" y="1403333"/>
                </a:lnTo>
                <a:lnTo>
                  <a:pt x="1999565" y="1360489"/>
                </a:lnTo>
                <a:lnTo>
                  <a:pt x="2013324" y="1317121"/>
                </a:lnTo>
                <a:lnTo>
                  <a:pt x="2025118" y="1273300"/>
                </a:lnTo>
                <a:lnTo>
                  <a:pt x="2034946" y="1229095"/>
                </a:lnTo>
                <a:lnTo>
                  <a:pt x="2042809" y="1184576"/>
                </a:lnTo>
                <a:lnTo>
                  <a:pt x="2048706" y="1139812"/>
                </a:lnTo>
                <a:lnTo>
                  <a:pt x="2052637" y="1094874"/>
                </a:lnTo>
                <a:lnTo>
                  <a:pt x="2054603" y="1049832"/>
                </a:lnTo>
                <a:lnTo>
                  <a:pt x="2054603" y="1004755"/>
                </a:lnTo>
                <a:lnTo>
                  <a:pt x="2052637" y="959712"/>
                </a:lnTo>
                <a:lnTo>
                  <a:pt x="2048706" y="914774"/>
                </a:lnTo>
                <a:lnTo>
                  <a:pt x="2042809" y="870011"/>
                </a:lnTo>
                <a:lnTo>
                  <a:pt x="2034946" y="825492"/>
                </a:lnTo>
                <a:lnTo>
                  <a:pt x="2025118" y="781287"/>
                </a:lnTo>
                <a:lnTo>
                  <a:pt x="2013324" y="737465"/>
                </a:lnTo>
                <a:lnTo>
                  <a:pt x="1999565" y="694097"/>
                </a:lnTo>
                <a:lnTo>
                  <a:pt x="1983840" y="651253"/>
                </a:lnTo>
                <a:lnTo>
                  <a:pt x="1966149" y="609002"/>
                </a:lnTo>
                <a:lnTo>
                  <a:pt x="1946493" y="567413"/>
                </a:lnTo>
                <a:lnTo>
                  <a:pt x="1924871" y="526558"/>
                </a:lnTo>
                <a:lnTo>
                  <a:pt x="1901283" y="486505"/>
                </a:lnTo>
                <a:lnTo>
                  <a:pt x="1875730" y="447324"/>
                </a:lnTo>
                <a:lnTo>
                  <a:pt x="1848211" y="409085"/>
                </a:lnTo>
                <a:lnTo>
                  <a:pt x="1818726" y="371858"/>
                </a:lnTo>
                <a:lnTo>
                  <a:pt x="1787276" y="335712"/>
                </a:lnTo>
                <a:lnTo>
                  <a:pt x="1753860" y="300718"/>
                </a:lnTo>
                <a:lnTo>
                  <a:pt x="1718866" y="267305"/>
                </a:lnTo>
                <a:lnTo>
                  <a:pt x="1682721" y="235858"/>
                </a:lnTo>
                <a:lnTo>
                  <a:pt x="1645494" y="206375"/>
                </a:lnTo>
                <a:lnTo>
                  <a:pt x="1607255" y="178858"/>
                </a:lnTo>
                <a:lnTo>
                  <a:pt x="1568074" y="153307"/>
                </a:lnTo>
                <a:lnTo>
                  <a:pt x="1528021" y="129721"/>
                </a:lnTo>
                <a:lnTo>
                  <a:pt x="1487165" y="108101"/>
                </a:lnTo>
                <a:lnTo>
                  <a:pt x="1445577" y="88446"/>
                </a:lnTo>
                <a:lnTo>
                  <a:pt x="1403326" y="70757"/>
                </a:lnTo>
                <a:lnTo>
                  <a:pt x="1360481" y="55033"/>
                </a:lnTo>
                <a:lnTo>
                  <a:pt x="1317113" y="41275"/>
                </a:lnTo>
                <a:lnTo>
                  <a:pt x="1273292" y="29482"/>
                </a:lnTo>
                <a:lnTo>
                  <a:pt x="1229087" y="19654"/>
                </a:lnTo>
                <a:lnTo>
                  <a:pt x="1184568" y="11792"/>
                </a:lnTo>
                <a:lnTo>
                  <a:pt x="1139804" y="5896"/>
                </a:lnTo>
                <a:lnTo>
                  <a:pt x="1094867" y="1965"/>
                </a:lnTo>
                <a:lnTo>
                  <a:pt x="1049824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DE688200-95D7-104F-AB88-C5CE075509A1}"/>
              </a:ext>
            </a:extLst>
          </p:cNvPr>
          <p:cNvSpPr/>
          <p:nvPr/>
        </p:nvSpPr>
        <p:spPr>
          <a:xfrm>
            <a:off x="5236931" y="1807474"/>
            <a:ext cx="985696" cy="985696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1" y="0"/>
                </a:moveTo>
                <a:lnTo>
                  <a:pt x="768244" y="1214"/>
                </a:lnTo>
                <a:lnTo>
                  <a:pt x="723796" y="4858"/>
                </a:lnTo>
                <a:lnTo>
                  <a:pt x="679563" y="10931"/>
                </a:lnTo>
                <a:lnTo>
                  <a:pt x="635653" y="19433"/>
                </a:lnTo>
                <a:lnTo>
                  <a:pt x="592175" y="30364"/>
                </a:lnTo>
                <a:lnTo>
                  <a:pt x="549235" y="43725"/>
                </a:lnTo>
                <a:lnTo>
                  <a:pt x="506943" y="59515"/>
                </a:lnTo>
                <a:lnTo>
                  <a:pt x="465405" y="77734"/>
                </a:lnTo>
                <a:lnTo>
                  <a:pt x="424729" y="98382"/>
                </a:lnTo>
                <a:lnTo>
                  <a:pt x="385024" y="121459"/>
                </a:lnTo>
                <a:lnTo>
                  <a:pt x="346396" y="146966"/>
                </a:lnTo>
                <a:lnTo>
                  <a:pt x="308955" y="174901"/>
                </a:lnTo>
                <a:lnTo>
                  <a:pt x="272807" y="205266"/>
                </a:lnTo>
                <a:lnTo>
                  <a:pt x="238060" y="238060"/>
                </a:lnTo>
                <a:lnTo>
                  <a:pt x="205266" y="272806"/>
                </a:lnTo>
                <a:lnTo>
                  <a:pt x="174901" y="308953"/>
                </a:lnTo>
                <a:lnTo>
                  <a:pt x="146966" y="346394"/>
                </a:lnTo>
                <a:lnTo>
                  <a:pt x="121459" y="385020"/>
                </a:lnTo>
                <a:lnTo>
                  <a:pt x="98382" y="424725"/>
                </a:lnTo>
                <a:lnTo>
                  <a:pt x="77734" y="465400"/>
                </a:lnTo>
                <a:lnTo>
                  <a:pt x="59515" y="506938"/>
                </a:lnTo>
                <a:lnTo>
                  <a:pt x="43725" y="549231"/>
                </a:lnTo>
                <a:lnTo>
                  <a:pt x="30364" y="592170"/>
                </a:lnTo>
                <a:lnTo>
                  <a:pt x="19433" y="635649"/>
                </a:lnTo>
                <a:lnTo>
                  <a:pt x="10931" y="679558"/>
                </a:lnTo>
                <a:lnTo>
                  <a:pt x="4858" y="723791"/>
                </a:lnTo>
                <a:lnTo>
                  <a:pt x="1214" y="768240"/>
                </a:lnTo>
                <a:lnTo>
                  <a:pt x="0" y="812797"/>
                </a:lnTo>
                <a:lnTo>
                  <a:pt x="1214" y="857353"/>
                </a:lnTo>
                <a:lnTo>
                  <a:pt x="4858" y="901802"/>
                </a:lnTo>
                <a:lnTo>
                  <a:pt x="10931" y="946035"/>
                </a:lnTo>
                <a:lnTo>
                  <a:pt x="19433" y="989945"/>
                </a:lnTo>
                <a:lnTo>
                  <a:pt x="30364" y="1033423"/>
                </a:lnTo>
                <a:lnTo>
                  <a:pt x="43725" y="1076363"/>
                </a:lnTo>
                <a:lnTo>
                  <a:pt x="59515" y="1118655"/>
                </a:lnTo>
                <a:lnTo>
                  <a:pt x="77734" y="1160193"/>
                </a:lnTo>
                <a:lnTo>
                  <a:pt x="98382" y="1200868"/>
                </a:lnTo>
                <a:lnTo>
                  <a:pt x="121459" y="1240573"/>
                </a:lnTo>
                <a:lnTo>
                  <a:pt x="146966" y="1279200"/>
                </a:lnTo>
                <a:lnTo>
                  <a:pt x="174901" y="1316641"/>
                </a:lnTo>
                <a:lnTo>
                  <a:pt x="205266" y="1352788"/>
                </a:lnTo>
                <a:lnTo>
                  <a:pt x="238060" y="1387533"/>
                </a:lnTo>
                <a:lnTo>
                  <a:pt x="272807" y="1420327"/>
                </a:lnTo>
                <a:lnTo>
                  <a:pt x="308955" y="1450692"/>
                </a:lnTo>
                <a:lnTo>
                  <a:pt x="346396" y="1478628"/>
                </a:lnTo>
                <a:lnTo>
                  <a:pt x="385024" y="1504134"/>
                </a:lnTo>
                <a:lnTo>
                  <a:pt x="424729" y="1527212"/>
                </a:lnTo>
                <a:lnTo>
                  <a:pt x="465405" y="1547860"/>
                </a:lnTo>
                <a:lnTo>
                  <a:pt x="506943" y="1566079"/>
                </a:lnTo>
                <a:lnTo>
                  <a:pt x="549235" y="1581869"/>
                </a:lnTo>
                <a:lnTo>
                  <a:pt x="592175" y="1595229"/>
                </a:lnTo>
                <a:lnTo>
                  <a:pt x="635653" y="1606160"/>
                </a:lnTo>
                <a:lnTo>
                  <a:pt x="679563" y="1614663"/>
                </a:lnTo>
                <a:lnTo>
                  <a:pt x="723796" y="1620736"/>
                </a:lnTo>
                <a:lnTo>
                  <a:pt x="768244" y="1624379"/>
                </a:lnTo>
                <a:lnTo>
                  <a:pt x="812801" y="1625594"/>
                </a:lnTo>
                <a:lnTo>
                  <a:pt x="857357" y="1624379"/>
                </a:lnTo>
                <a:lnTo>
                  <a:pt x="901805" y="1620736"/>
                </a:lnTo>
                <a:lnTo>
                  <a:pt x="946038" y="1614663"/>
                </a:lnTo>
                <a:lnTo>
                  <a:pt x="989948" y="1606160"/>
                </a:lnTo>
                <a:lnTo>
                  <a:pt x="1033426" y="1595229"/>
                </a:lnTo>
                <a:lnTo>
                  <a:pt x="1076365" y="1581869"/>
                </a:lnTo>
                <a:lnTo>
                  <a:pt x="1118657" y="1566079"/>
                </a:lnTo>
                <a:lnTo>
                  <a:pt x="1160194" y="1547860"/>
                </a:lnTo>
                <a:lnTo>
                  <a:pt x="1200869" y="1527212"/>
                </a:lnTo>
                <a:lnTo>
                  <a:pt x="1240574" y="1504134"/>
                </a:lnTo>
                <a:lnTo>
                  <a:pt x="1279200" y="1478628"/>
                </a:lnTo>
                <a:lnTo>
                  <a:pt x="1316641" y="1450692"/>
                </a:lnTo>
                <a:lnTo>
                  <a:pt x="1352788" y="1420327"/>
                </a:lnTo>
                <a:lnTo>
                  <a:pt x="1387533" y="1387533"/>
                </a:lnTo>
                <a:lnTo>
                  <a:pt x="1420327" y="1352788"/>
                </a:lnTo>
                <a:lnTo>
                  <a:pt x="1450692" y="1316641"/>
                </a:lnTo>
                <a:lnTo>
                  <a:pt x="1478628" y="1279200"/>
                </a:lnTo>
                <a:lnTo>
                  <a:pt x="1504134" y="1240573"/>
                </a:lnTo>
                <a:lnTo>
                  <a:pt x="1527212" y="1200868"/>
                </a:lnTo>
                <a:lnTo>
                  <a:pt x="1547860" y="1160193"/>
                </a:lnTo>
                <a:lnTo>
                  <a:pt x="1566079" y="1118655"/>
                </a:lnTo>
                <a:lnTo>
                  <a:pt x="1581869" y="1076363"/>
                </a:lnTo>
                <a:lnTo>
                  <a:pt x="1595229" y="1033423"/>
                </a:lnTo>
                <a:lnTo>
                  <a:pt x="1606160" y="989945"/>
                </a:lnTo>
                <a:lnTo>
                  <a:pt x="1614663" y="946035"/>
                </a:lnTo>
                <a:lnTo>
                  <a:pt x="1620736" y="901802"/>
                </a:lnTo>
                <a:lnTo>
                  <a:pt x="1624379" y="857353"/>
                </a:lnTo>
                <a:lnTo>
                  <a:pt x="1625594" y="812797"/>
                </a:lnTo>
                <a:lnTo>
                  <a:pt x="1624379" y="768240"/>
                </a:lnTo>
                <a:lnTo>
                  <a:pt x="1620736" y="723791"/>
                </a:lnTo>
                <a:lnTo>
                  <a:pt x="1614663" y="679558"/>
                </a:lnTo>
                <a:lnTo>
                  <a:pt x="1606160" y="635649"/>
                </a:lnTo>
                <a:lnTo>
                  <a:pt x="1595229" y="592170"/>
                </a:lnTo>
                <a:lnTo>
                  <a:pt x="1581869" y="549231"/>
                </a:lnTo>
                <a:lnTo>
                  <a:pt x="1566079" y="506938"/>
                </a:lnTo>
                <a:lnTo>
                  <a:pt x="1547860" y="465400"/>
                </a:lnTo>
                <a:lnTo>
                  <a:pt x="1527212" y="424725"/>
                </a:lnTo>
                <a:lnTo>
                  <a:pt x="1504134" y="385020"/>
                </a:lnTo>
                <a:lnTo>
                  <a:pt x="1478628" y="346394"/>
                </a:lnTo>
                <a:lnTo>
                  <a:pt x="1450692" y="308953"/>
                </a:lnTo>
                <a:lnTo>
                  <a:pt x="1420327" y="272806"/>
                </a:lnTo>
                <a:lnTo>
                  <a:pt x="1387533" y="238060"/>
                </a:lnTo>
                <a:lnTo>
                  <a:pt x="1352788" y="205266"/>
                </a:lnTo>
                <a:lnTo>
                  <a:pt x="1316641" y="174901"/>
                </a:lnTo>
                <a:lnTo>
                  <a:pt x="1279200" y="146966"/>
                </a:lnTo>
                <a:lnTo>
                  <a:pt x="1240574" y="121459"/>
                </a:lnTo>
                <a:lnTo>
                  <a:pt x="1200869" y="98382"/>
                </a:lnTo>
                <a:lnTo>
                  <a:pt x="1160194" y="77734"/>
                </a:lnTo>
                <a:lnTo>
                  <a:pt x="1118657" y="59515"/>
                </a:lnTo>
                <a:lnTo>
                  <a:pt x="1076365" y="43725"/>
                </a:lnTo>
                <a:lnTo>
                  <a:pt x="1033426" y="30364"/>
                </a:lnTo>
                <a:lnTo>
                  <a:pt x="989948" y="19433"/>
                </a:lnTo>
                <a:lnTo>
                  <a:pt x="946038" y="10931"/>
                </a:lnTo>
                <a:lnTo>
                  <a:pt x="901805" y="4858"/>
                </a:lnTo>
                <a:lnTo>
                  <a:pt x="857357" y="1214"/>
                </a:lnTo>
                <a:lnTo>
                  <a:pt x="812801" y="0"/>
                </a:lnTo>
                <a:close/>
              </a:path>
            </a:pathLst>
          </a:custGeom>
          <a:solidFill>
            <a:srgbClr val="35343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44BC3A71-8585-5B4D-B62C-01E08EB5D16F}"/>
              </a:ext>
            </a:extLst>
          </p:cNvPr>
          <p:cNvSpPr/>
          <p:nvPr/>
        </p:nvSpPr>
        <p:spPr>
          <a:xfrm>
            <a:off x="7999705" y="1948268"/>
            <a:ext cx="1317396" cy="13173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C6CF143D-BD39-AC4B-8E09-B447D54B9CE9}"/>
              </a:ext>
            </a:extLst>
          </p:cNvPr>
          <p:cNvSpPr/>
          <p:nvPr/>
        </p:nvSpPr>
        <p:spPr>
          <a:xfrm>
            <a:off x="8035522" y="1984050"/>
            <a:ext cx="1245982" cy="1245982"/>
          </a:xfrm>
          <a:custGeom>
            <a:avLst/>
            <a:gdLst/>
            <a:ahLst/>
            <a:cxnLst/>
            <a:rect l="l" t="t" r="r" b="b"/>
            <a:pathLst>
              <a:path w="2054859" h="2054860">
                <a:moveTo>
                  <a:pt x="1049801" y="0"/>
                </a:moveTo>
                <a:lnTo>
                  <a:pt x="1004722" y="0"/>
                </a:lnTo>
                <a:lnTo>
                  <a:pt x="959679" y="1965"/>
                </a:lnTo>
                <a:lnTo>
                  <a:pt x="914739" y="5896"/>
                </a:lnTo>
                <a:lnTo>
                  <a:pt x="869975" y="11792"/>
                </a:lnTo>
                <a:lnTo>
                  <a:pt x="825455" y="19654"/>
                </a:lnTo>
                <a:lnTo>
                  <a:pt x="781248" y="29482"/>
                </a:lnTo>
                <a:lnTo>
                  <a:pt x="737426" y="41275"/>
                </a:lnTo>
                <a:lnTo>
                  <a:pt x="694058" y="55033"/>
                </a:lnTo>
                <a:lnTo>
                  <a:pt x="651213" y="70757"/>
                </a:lnTo>
                <a:lnTo>
                  <a:pt x="608961" y="88446"/>
                </a:lnTo>
                <a:lnTo>
                  <a:pt x="567373" y="108101"/>
                </a:lnTo>
                <a:lnTo>
                  <a:pt x="526518" y="129721"/>
                </a:lnTo>
                <a:lnTo>
                  <a:pt x="486465" y="153307"/>
                </a:lnTo>
                <a:lnTo>
                  <a:pt x="447285" y="178858"/>
                </a:lnTo>
                <a:lnTo>
                  <a:pt x="409047" y="206375"/>
                </a:lnTo>
                <a:lnTo>
                  <a:pt x="371822" y="235858"/>
                </a:lnTo>
                <a:lnTo>
                  <a:pt x="335679" y="267305"/>
                </a:lnTo>
                <a:lnTo>
                  <a:pt x="300687" y="300718"/>
                </a:lnTo>
                <a:lnTo>
                  <a:pt x="267277" y="335712"/>
                </a:lnTo>
                <a:lnTo>
                  <a:pt x="235833" y="371858"/>
                </a:lnTo>
                <a:lnTo>
                  <a:pt x="206354" y="409085"/>
                </a:lnTo>
                <a:lnTo>
                  <a:pt x="178840" y="447324"/>
                </a:lnTo>
                <a:lnTo>
                  <a:pt x="153291" y="486505"/>
                </a:lnTo>
                <a:lnTo>
                  <a:pt x="129708" y="526558"/>
                </a:lnTo>
                <a:lnTo>
                  <a:pt x="108090" y="567413"/>
                </a:lnTo>
                <a:lnTo>
                  <a:pt x="88437" y="609002"/>
                </a:lnTo>
                <a:lnTo>
                  <a:pt x="70750" y="651253"/>
                </a:lnTo>
                <a:lnTo>
                  <a:pt x="55027" y="694097"/>
                </a:lnTo>
                <a:lnTo>
                  <a:pt x="41270" y="737465"/>
                </a:lnTo>
                <a:lnTo>
                  <a:pt x="29479" y="781287"/>
                </a:lnTo>
                <a:lnTo>
                  <a:pt x="19652" y="825492"/>
                </a:lnTo>
                <a:lnTo>
                  <a:pt x="11791" y="870011"/>
                </a:lnTo>
                <a:lnTo>
                  <a:pt x="5895" y="914774"/>
                </a:lnTo>
                <a:lnTo>
                  <a:pt x="1965" y="959712"/>
                </a:lnTo>
                <a:lnTo>
                  <a:pt x="0" y="1004755"/>
                </a:lnTo>
                <a:lnTo>
                  <a:pt x="0" y="1049832"/>
                </a:lnTo>
                <a:lnTo>
                  <a:pt x="1965" y="1094874"/>
                </a:lnTo>
                <a:lnTo>
                  <a:pt x="5895" y="1139812"/>
                </a:lnTo>
                <a:lnTo>
                  <a:pt x="11791" y="1184576"/>
                </a:lnTo>
                <a:lnTo>
                  <a:pt x="19652" y="1229095"/>
                </a:lnTo>
                <a:lnTo>
                  <a:pt x="29479" y="1273300"/>
                </a:lnTo>
                <a:lnTo>
                  <a:pt x="41270" y="1317121"/>
                </a:lnTo>
                <a:lnTo>
                  <a:pt x="55027" y="1360489"/>
                </a:lnTo>
                <a:lnTo>
                  <a:pt x="70750" y="1403333"/>
                </a:lnTo>
                <a:lnTo>
                  <a:pt x="88437" y="1445585"/>
                </a:lnTo>
                <a:lnTo>
                  <a:pt x="108090" y="1487173"/>
                </a:lnTo>
                <a:lnTo>
                  <a:pt x="129708" y="1528029"/>
                </a:lnTo>
                <a:lnTo>
                  <a:pt x="153291" y="1568082"/>
                </a:lnTo>
                <a:lnTo>
                  <a:pt x="178840" y="1607263"/>
                </a:lnTo>
                <a:lnTo>
                  <a:pt x="206354" y="1645502"/>
                </a:lnTo>
                <a:lnTo>
                  <a:pt x="235833" y="1682729"/>
                </a:lnTo>
                <a:lnTo>
                  <a:pt x="267277" y="1718874"/>
                </a:lnTo>
                <a:lnTo>
                  <a:pt x="300687" y="1753868"/>
                </a:lnTo>
                <a:lnTo>
                  <a:pt x="335679" y="1787280"/>
                </a:lnTo>
                <a:lnTo>
                  <a:pt x="371822" y="1818727"/>
                </a:lnTo>
                <a:lnTo>
                  <a:pt x="409047" y="1848209"/>
                </a:lnTo>
                <a:lnTo>
                  <a:pt x="447285" y="1875725"/>
                </a:lnTo>
                <a:lnTo>
                  <a:pt x="486465" y="1901275"/>
                </a:lnTo>
                <a:lnTo>
                  <a:pt x="526518" y="1924861"/>
                </a:lnTo>
                <a:lnTo>
                  <a:pt x="567373" y="1946480"/>
                </a:lnTo>
                <a:lnTo>
                  <a:pt x="608961" y="1966135"/>
                </a:lnTo>
                <a:lnTo>
                  <a:pt x="651213" y="1983824"/>
                </a:lnTo>
                <a:lnTo>
                  <a:pt x="694058" y="1999547"/>
                </a:lnTo>
                <a:lnTo>
                  <a:pt x="737426" y="2013305"/>
                </a:lnTo>
                <a:lnTo>
                  <a:pt x="781248" y="2025098"/>
                </a:lnTo>
                <a:lnTo>
                  <a:pt x="825455" y="2034925"/>
                </a:lnTo>
                <a:lnTo>
                  <a:pt x="869975" y="2042786"/>
                </a:lnTo>
                <a:lnTo>
                  <a:pt x="914739" y="2048683"/>
                </a:lnTo>
                <a:lnTo>
                  <a:pt x="959679" y="2052614"/>
                </a:lnTo>
                <a:lnTo>
                  <a:pt x="1004722" y="2054579"/>
                </a:lnTo>
                <a:lnTo>
                  <a:pt x="1049801" y="2054579"/>
                </a:lnTo>
                <a:lnTo>
                  <a:pt x="1094845" y="2052614"/>
                </a:lnTo>
                <a:lnTo>
                  <a:pt x="1139784" y="2048683"/>
                </a:lnTo>
                <a:lnTo>
                  <a:pt x="1184549" y="2042786"/>
                </a:lnTo>
                <a:lnTo>
                  <a:pt x="1229069" y="2034925"/>
                </a:lnTo>
                <a:lnTo>
                  <a:pt x="1273275" y="2025098"/>
                </a:lnTo>
                <a:lnTo>
                  <a:pt x="1317097" y="2013305"/>
                </a:lnTo>
                <a:lnTo>
                  <a:pt x="1360466" y="1999547"/>
                </a:lnTo>
                <a:lnTo>
                  <a:pt x="1403311" y="1983824"/>
                </a:lnTo>
                <a:lnTo>
                  <a:pt x="1445562" y="1966135"/>
                </a:lnTo>
                <a:lnTo>
                  <a:pt x="1487151" y="1946480"/>
                </a:lnTo>
                <a:lnTo>
                  <a:pt x="1528006" y="1924861"/>
                </a:lnTo>
                <a:lnTo>
                  <a:pt x="1568059" y="1901275"/>
                </a:lnTo>
                <a:lnTo>
                  <a:pt x="1607239" y="1875725"/>
                </a:lnTo>
                <a:lnTo>
                  <a:pt x="1645476" y="1848209"/>
                </a:lnTo>
                <a:lnTo>
                  <a:pt x="1682702" y="1818727"/>
                </a:lnTo>
                <a:lnTo>
                  <a:pt x="1718845" y="1787280"/>
                </a:lnTo>
                <a:lnTo>
                  <a:pt x="1753837" y="1753868"/>
                </a:lnTo>
                <a:lnTo>
                  <a:pt x="1787246" y="1718874"/>
                </a:lnTo>
                <a:lnTo>
                  <a:pt x="1818691" y="1682729"/>
                </a:lnTo>
                <a:lnTo>
                  <a:pt x="1848170" y="1645502"/>
                </a:lnTo>
                <a:lnTo>
                  <a:pt x="1875684" y="1607263"/>
                </a:lnTo>
                <a:lnTo>
                  <a:pt x="1901232" y="1568082"/>
                </a:lnTo>
                <a:lnTo>
                  <a:pt x="1924816" y="1528029"/>
                </a:lnTo>
                <a:lnTo>
                  <a:pt x="1946434" y="1487173"/>
                </a:lnTo>
                <a:lnTo>
                  <a:pt x="1966087" y="1445585"/>
                </a:lnTo>
                <a:lnTo>
                  <a:pt x="1983774" y="1403333"/>
                </a:lnTo>
                <a:lnTo>
                  <a:pt x="1999496" y="1360489"/>
                </a:lnTo>
                <a:lnTo>
                  <a:pt x="2013253" y="1317121"/>
                </a:lnTo>
                <a:lnTo>
                  <a:pt x="2025045" y="1273300"/>
                </a:lnTo>
                <a:lnTo>
                  <a:pt x="2034871" y="1229095"/>
                </a:lnTo>
                <a:lnTo>
                  <a:pt x="2042732" y="1184576"/>
                </a:lnTo>
                <a:lnTo>
                  <a:pt x="2048628" y="1139812"/>
                </a:lnTo>
                <a:lnTo>
                  <a:pt x="2052559" y="1094874"/>
                </a:lnTo>
                <a:lnTo>
                  <a:pt x="2054524" y="1049832"/>
                </a:lnTo>
                <a:lnTo>
                  <a:pt x="2054524" y="1004755"/>
                </a:lnTo>
                <a:lnTo>
                  <a:pt x="2052559" y="959712"/>
                </a:lnTo>
                <a:lnTo>
                  <a:pt x="2048628" y="914774"/>
                </a:lnTo>
                <a:lnTo>
                  <a:pt x="2042732" y="870011"/>
                </a:lnTo>
                <a:lnTo>
                  <a:pt x="2034871" y="825492"/>
                </a:lnTo>
                <a:lnTo>
                  <a:pt x="2025045" y="781287"/>
                </a:lnTo>
                <a:lnTo>
                  <a:pt x="2013253" y="737465"/>
                </a:lnTo>
                <a:lnTo>
                  <a:pt x="1999496" y="694097"/>
                </a:lnTo>
                <a:lnTo>
                  <a:pt x="1983774" y="651253"/>
                </a:lnTo>
                <a:lnTo>
                  <a:pt x="1966087" y="609002"/>
                </a:lnTo>
                <a:lnTo>
                  <a:pt x="1946434" y="567413"/>
                </a:lnTo>
                <a:lnTo>
                  <a:pt x="1924816" y="526558"/>
                </a:lnTo>
                <a:lnTo>
                  <a:pt x="1901232" y="486505"/>
                </a:lnTo>
                <a:lnTo>
                  <a:pt x="1875684" y="447324"/>
                </a:lnTo>
                <a:lnTo>
                  <a:pt x="1848170" y="409085"/>
                </a:lnTo>
                <a:lnTo>
                  <a:pt x="1818691" y="371858"/>
                </a:lnTo>
                <a:lnTo>
                  <a:pt x="1787246" y="335712"/>
                </a:lnTo>
                <a:lnTo>
                  <a:pt x="1753837" y="300718"/>
                </a:lnTo>
                <a:lnTo>
                  <a:pt x="1718845" y="267305"/>
                </a:lnTo>
                <a:lnTo>
                  <a:pt x="1682702" y="235858"/>
                </a:lnTo>
                <a:lnTo>
                  <a:pt x="1645476" y="206375"/>
                </a:lnTo>
                <a:lnTo>
                  <a:pt x="1607239" y="178858"/>
                </a:lnTo>
                <a:lnTo>
                  <a:pt x="1568059" y="153307"/>
                </a:lnTo>
                <a:lnTo>
                  <a:pt x="1528006" y="129721"/>
                </a:lnTo>
                <a:lnTo>
                  <a:pt x="1487151" y="108101"/>
                </a:lnTo>
                <a:lnTo>
                  <a:pt x="1445562" y="88446"/>
                </a:lnTo>
                <a:lnTo>
                  <a:pt x="1403311" y="70757"/>
                </a:lnTo>
                <a:lnTo>
                  <a:pt x="1360466" y="55033"/>
                </a:lnTo>
                <a:lnTo>
                  <a:pt x="1317097" y="41275"/>
                </a:lnTo>
                <a:lnTo>
                  <a:pt x="1273275" y="29482"/>
                </a:lnTo>
                <a:lnTo>
                  <a:pt x="1229069" y="19654"/>
                </a:lnTo>
                <a:lnTo>
                  <a:pt x="1184549" y="11792"/>
                </a:lnTo>
                <a:lnTo>
                  <a:pt x="1139784" y="5896"/>
                </a:lnTo>
                <a:lnTo>
                  <a:pt x="1094845" y="1965"/>
                </a:lnTo>
                <a:lnTo>
                  <a:pt x="1049801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016C736B-FCE0-1C46-B446-97A8278CEA66}"/>
              </a:ext>
            </a:extLst>
          </p:cNvPr>
          <p:cNvSpPr/>
          <p:nvPr/>
        </p:nvSpPr>
        <p:spPr>
          <a:xfrm>
            <a:off x="8165578" y="2114111"/>
            <a:ext cx="985696" cy="985696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737" y="0"/>
                </a:moveTo>
                <a:lnTo>
                  <a:pt x="768180" y="1214"/>
                </a:lnTo>
                <a:lnTo>
                  <a:pt x="723731" y="4858"/>
                </a:lnTo>
                <a:lnTo>
                  <a:pt x="679498" y="10931"/>
                </a:lnTo>
                <a:lnTo>
                  <a:pt x="635589" y="19433"/>
                </a:lnTo>
                <a:lnTo>
                  <a:pt x="592112" y="30364"/>
                </a:lnTo>
                <a:lnTo>
                  <a:pt x="549174" y="43725"/>
                </a:lnTo>
                <a:lnTo>
                  <a:pt x="506884" y="59515"/>
                </a:lnTo>
                <a:lnTo>
                  <a:pt x="465348" y="77734"/>
                </a:lnTo>
                <a:lnTo>
                  <a:pt x="424676" y="98382"/>
                </a:lnTo>
                <a:lnTo>
                  <a:pt x="384974" y="121459"/>
                </a:lnTo>
                <a:lnTo>
                  <a:pt x="346350" y="146966"/>
                </a:lnTo>
                <a:lnTo>
                  <a:pt x="308913" y="174901"/>
                </a:lnTo>
                <a:lnTo>
                  <a:pt x="272770" y="205266"/>
                </a:lnTo>
                <a:lnTo>
                  <a:pt x="238029" y="238060"/>
                </a:lnTo>
                <a:lnTo>
                  <a:pt x="205239" y="272806"/>
                </a:lnTo>
                <a:lnTo>
                  <a:pt x="174878" y="308953"/>
                </a:lnTo>
                <a:lnTo>
                  <a:pt x="146946" y="346393"/>
                </a:lnTo>
                <a:lnTo>
                  <a:pt x="121443" y="385020"/>
                </a:lnTo>
                <a:lnTo>
                  <a:pt x="98369" y="424724"/>
                </a:lnTo>
                <a:lnTo>
                  <a:pt x="77723" y="465399"/>
                </a:lnTo>
                <a:lnTo>
                  <a:pt x="59507" y="506937"/>
                </a:lnTo>
                <a:lnTo>
                  <a:pt x="43719" y="549229"/>
                </a:lnTo>
                <a:lnTo>
                  <a:pt x="30360" y="592168"/>
                </a:lnTo>
                <a:lnTo>
                  <a:pt x="19430" y="635646"/>
                </a:lnTo>
                <a:lnTo>
                  <a:pt x="10929" y="679555"/>
                </a:lnTo>
                <a:lnTo>
                  <a:pt x="4857" y="723788"/>
                </a:lnTo>
                <a:lnTo>
                  <a:pt x="1214" y="768237"/>
                </a:lnTo>
                <a:lnTo>
                  <a:pt x="0" y="812793"/>
                </a:lnTo>
                <a:lnTo>
                  <a:pt x="1214" y="857349"/>
                </a:lnTo>
                <a:lnTo>
                  <a:pt x="4857" y="901798"/>
                </a:lnTo>
                <a:lnTo>
                  <a:pt x="10929" y="946031"/>
                </a:lnTo>
                <a:lnTo>
                  <a:pt x="19430" y="989940"/>
                </a:lnTo>
                <a:lnTo>
                  <a:pt x="30360" y="1033419"/>
                </a:lnTo>
                <a:lnTo>
                  <a:pt x="43719" y="1076358"/>
                </a:lnTo>
                <a:lnTo>
                  <a:pt x="59507" y="1118651"/>
                </a:lnTo>
                <a:lnTo>
                  <a:pt x="77723" y="1160189"/>
                </a:lnTo>
                <a:lnTo>
                  <a:pt x="98369" y="1200864"/>
                </a:lnTo>
                <a:lnTo>
                  <a:pt x="121443" y="1240570"/>
                </a:lnTo>
                <a:lnTo>
                  <a:pt x="146946" y="1279197"/>
                </a:lnTo>
                <a:lnTo>
                  <a:pt x="174878" y="1316639"/>
                </a:lnTo>
                <a:lnTo>
                  <a:pt x="205239" y="1352787"/>
                </a:lnTo>
                <a:lnTo>
                  <a:pt x="238029" y="1387533"/>
                </a:lnTo>
                <a:lnTo>
                  <a:pt x="272770" y="1420327"/>
                </a:lnTo>
                <a:lnTo>
                  <a:pt x="308913" y="1450692"/>
                </a:lnTo>
                <a:lnTo>
                  <a:pt x="346350" y="1478628"/>
                </a:lnTo>
                <a:lnTo>
                  <a:pt x="384974" y="1504134"/>
                </a:lnTo>
                <a:lnTo>
                  <a:pt x="424676" y="1527212"/>
                </a:lnTo>
                <a:lnTo>
                  <a:pt x="465348" y="1547860"/>
                </a:lnTo>
                <a:lnTo>
                  <a:pt x="506884" y="1566079"/>
                </a:lnTo>
                <a:lnTo>
                  <a:pt x="549174" y="1581869"/>
                </a:lnTo>
                <a:lnTo>
                  <a:pt x="592112" y="1595229"/>
                </a:lnTo>
                <a:lnTo>
                  <a:pt x="635589" y="1606160"/>
                </a:lnTo>
                <a:lnTo>
                  <a:pt x="679498" y="1614663"/>
                </a:lnTo>
                <a:lnTo>
                  <a:pt x="723731" y="1620736"/>
                </a:lnTo>
                <a:lnTo>
                  <a:pt x="768180" y="1624379"/>
                </a:lnTo>
                <a:lnTo>
                  <a:pt x="812737" y="1625594"/>
                </a:lnTo>
                <a:lnTo>
                  <a:pt x="857294" y="1624379"/>
                </a:lnTo>
                <a:lnTo>
                  <a:pt x="901744" y="1620736"/>
                </a:lnTo>
                <a:lnTo>
                  <a:pt x="945979" y="1614663"/>
                </a:lnTo>
                <a:lnTo>
                  <a:pt x="989890" y="1606160"/>
                </a:lnTo>
                <a:lnTo>
                  <a:pt x="1033371" y="1595229"/>
                </a:lnTo>
                <a:lnTo>
                  <a:pt x="1076313" y="1581869"/>
                </a:lnTo>
                <a:lnTo>
                  <a:pt x="1118609" y="1566079"/>
                </a:lnTo>
                <a:lnTo>
                  <a:pt x="1160151" y="1547860"/>
                </a:lnTo>
                <a:lnTo>
                  <a:pt x="1200830" y="1527212"/>
                </a:lnTo>
                <a:lnTo>
                  <a:pt x="1240540" y="1504134"/>
                </a:lnTo>
                <a:lnTo>
                  <a:pt x="1279171" y="1478628"/>
                </a:lnTo>
                <a:lnTo>
                  <a:pt x="1316618" y="1450692"/>
                </a:lnTo>
                <a:lnTo>
                  <a:pt x="1352771" y="1420327"/>
                </a:lnTo>
                <a:lnTo>
                  <a:pt x="1387523" y="1387533"/>
                </a:lnTo>
                <a:lnTo>
                  <a:pt x="1420312" y="1352787"/>
                </a:lnTo>
                <a:lnTo>
                  <a:pt x="1450673" y="1316639"/>
                </a:lnTo>
                <a:lnTo>
                  <a:pt x="1478605" y="1279197"/>
                </a:lnTo>
                <a:lnTo>
                  <a:pt x="1504109" y="1240570"/>
                </a:lnTo>
                <a:lnTo>
                  <a:pt x="1527183" y="1200864"/>
                </a:lnTo>
                <a:lnTo>
                  <a:pt x="1547828" y="1160189"/>
                </a:lnTo>
                <a:lnTo>
                  <a:pt x="1566045" y="1118651"/>
                </a:lnTo>
                <a:lnTo>
                  <a:pt x="1581832" y="1076358"/>
                </a:lnTo>
                <a:lnTo>
                  <a:pt x="1595191" y="1033419"/>
                </a:lnTo>
                <a:lnTo>
                  <a:pt x="1606121" y="989940"/>
                </a:lnTo>
                <a:lnTo>
                  <a:pt x="1614622" y="946031"/>
                </a:lnTo>
                <a:lnTo>
                  <a:pt x="1620694" y="901798"/>
                </a:lnTo>
                <a:lnTo>
                  <a:pt x="1624338" y="857349"/>
                </a:lnTo>
                <a:lnTo>
                  <a:pt x="1625552" y="812793"/>
                </a:lnTo>
                <a:lnTo>
                  <a:pt x="1624338" y="768237"/>
                </a:lnTo>
                <a:lnTo>
                  <a:pt x="1620694" y="723788"/>
                </a:lnTo>
                <a:lnTo>
                  <a:pt x="1614622" y="679555"/>
                </a:lnTo>
                <a:lnTo>
                  <a:pt x="1606121" y="635646"/>
                </a:lnTo>
                <a:lnTo>
                  <a:pt x="1595191" y="592168"/>
                </a:lnTo>
                <a:lnTo>
                  <a:pt x="1581832" y="549229"/>
                </a:lnTo>
                <a:lnTo>
                  <a:pt x="1566045" y="506937"/>
                </a:lnTo>
                <a:lnTo>
                  <a:pt x="1547828" y="465399"/>
                </a:lnTo>
                <a:lnTo>
                  <a:pt x="1527183" y="424724"/>
                </a:lnTo>
                <a:lnTo>
                  <a:pt x="1504109" y="385020"/>
                </a:lnTo>
                <a:lnTo>
                  <a:pt x="1478605" y="346393"/>
                </a:lnTo>
                <a:lnTo>
                  <a:pt x="1450673" y="308953"/>
                </a:lnTo>
                <a:lnTo>
                  <a:pt x="1420312" y="272806"/>
                </a:lnTo>
                <a:lnTo>
                  <a:pt x="1387523" y="238060"/>
                </a:lnTo>
                <a:lnTo>
                  <a:pt x="1352771" y="205266"/>
                </a:lnTo>
                <a:lnTo>
                  <a:pt x="1316618" y="174901"/>
                </a:lnTo>
                <a:lnTo>
                  <a:pt x="1279171" y="146966"/>
                </a:lnTo>
                <a:lnTo>
                  <a:pt x="1240540" y="121459"/>
                </a:lnTo>
                <a:lnTo>
                  <a:pt x="1200830" y="98382"/>
                </a:lnTo>
                <a:lnTo>
                  <a:pt x="1160151" y="77734"/>
                </a:lnTo>
                <a:lnTo>
                  <a:pt x="1118609" y="59515"/>
                </a:lnTo>
                <a:lnTo>
                  <a:pt x="1076313" y="43725"/>
                </a:lnTo>
                <a:lnTo>
                  <a:pt x="1033371" y="30364"/>
                </a:lnTo>
                <a:lnTo>
                  <a:pt x="989890" y="19433"/>
                </a:lnTo>
                <a:lnTo>
                  <a:pt x="945979" y="10931"/>
                </a:lnTo>
                <a:lnTo>
                  <a:pt x="901744" y="4858"/>
                </a:lnTo>
                <a:lnTo>
                  <a:pt x="857294" y="1214"/>
                </a:lnTo>
                <a:lnTo>
                  <a:pt x="812737" y="0"/>
                </a:lnTo>
                <a:close/>
              </a:path>
            </a:pathLst>
          </a:custGeom>
          <a:solidFill>
            <a:srgbClr val="35343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6158C573-AA62-444A-9AC3-46DC808D656C}"/>
              </a:ext>
            </a:extLst>
          </p:cNvPr>
          <p:cNvSpPr/>
          <p:nvPr/>
        </p:nvSpPr>
        <p:spPr>
          <a:xfrm>
            <a:off x="1170535" y="1984050"/>
            <a:ext cx="1245982" cy="1245982"/>
          </a:xfrm>
          <a:custGeom>
            <a:avLst/>
            <a:gdLst/>
            <a:ahLst/>
            <a:cxnLst/>
            <a:rect l="l" t="t" r="r" b="b"/>
            <a:pathLst>
              <a:path w="2054860" h="2054860">
                <a:moveTo>
                  <a:pt x="1049832" y="0"/>
                </a:moveTo>
                <a:lnTo>
                  <a:pt x="1004755" y="0"/>
                </a:lnTo>
                <a:lnTo>
                  <a:pt x="959712" y="1965"/>
                </a:lnTo>
                <a:lnTo>
                  <a:pt x="914774" y="5896"/>
                </a:lnTo>
                <a:lnTo>
                  <a:pt x="870011" y="11792"/>
                </a:lnTo>
                <a:lnTo>
                  <a:pt x="825492" y="19654"/>
                </a:lnTo>
                <a:lnTo>
                  <a:pt x="781287" y="29482"/>
                </a:lnTo>
                <a:lnTo>
                  <a:pt x="737465" y="41275"/>
                </a:lnTo>
                <a:lnTo>
                  <a:pt x="694097" y="55033"/>
                </a:lnTo>
                <a:lnTo>
                  <a:pt x="651253" y="70757"/>
                </a:lnTo>
                <a:lnTo>
                  <a:pt x="609002" y="88446"/>
                </a:lnTo>
                <a:lnTo>
                  <a:pt x="567413" y="108101"/>
                </a:lnTo>
                <a:lnTo>
                  <a:pt x="526558" y="129721"/>
                </a:lnTo>
                <a:lnTo>
                  <a:pt x="486505" y="153307"/>
                </a:lnTo>
                <a:lnTo>
                  <a:pt x="447324" y="178858"/>
                </a:lnTo>
                <a:lnTo>
                  <a:pt x="409085" y="206375"/>
                </a:lnTo>
                <a:lnTo>
                  <a:pt x="371858" y="235858"/>
                </a:lnTo>
                <a:lnTo>
                  <a:pt x="335712" y="267305"/>
                </a:lnTo>
                <a:lnTo>
                  <a:pt x="300718" y="300718"/>
                </a:lnTo>
                <a:lnTo>
                  <a:pt x="267305" y="335712"/>
                </a:lnTo>
                <a:lnTo>
                  <a:pt x="235858" y="371858"/>
                </a:lnTo>
                <a:lnTo>
                  <a:pt x="206375" y="409085"/>
                </a:lnTo>
                <a:lnTo>
                  <a:pt x="178858" y="447324"/>
                </a:lnTo>
                <a:lnTo>
                  <a:pt x="153307" y="486505"/>
                </a:lnTo>
                <a:lnTo>
                  <a:pt x="129721" y="526558"/>
                </a:lnTo>
                <a:lnTo>
                  <a:pt x="108101" y="567413"/>
                </a:lnTo>
                <a:lnTo>
                  <a:pt x="88446" y="609002"/>
                </a:lnTo>
                <a:lnTo>
                  <a:pt x="70757" y="651253"/>
                </a:lnTo>
                <a:lnTo>
                  <a:pt x="55033" y="694097"/>
                </a:lnTo>
                <a:lnTo>
                  <a:pt x="41275" y="737465"/>
                </a:lnTo>
                <a:lnTo>
                  <a:pt x="29482" y="781287"/>
                </a:lnTo>
                <a:lnTo>
                  <a:pt x="19654" y="825492"/>
                </a:lnTo>
                <a:lnTo>
                  <a:pt x="11792" y="870011"/>
                </a:lnTo>
                <a:lnTo>
                  <a:pt x="5896" y="914774"/>
                </a:lnTo>
                <a:lnTo>
                  <a:pt x="1965" y="959712"/>
                </a:lnTo>
                <a:lnTo>
                  <a:pt x="0" y="1004755"/>
                </a:lnTo>
                <a:lnTo>
                  <a:pt x="0" y="1049832"/>
                </a:lnTo>
                <a:lnTo>
                  <a:pt x="1965" y="1094874"/>
                </a:lnTo>
                <a:lnTo>
                  <a:pt x="5896" y="1139812"/>
                </a:lnTo>
                <a:lnTo>
                  <a:pt x="11792" y="1184576"/>
                </a:lnTo>
                <a:lnTo>
                  <a:pt x="19654" y="1229095"/>
                </a:lnTo>
                <a:lnTo>
                  <a:pt x="29482" y="1273300"/>
                </a:lnTo>
                <a:lnTo>
                  <a:pt x="41275" y="1317121"/>
                </a:lnTo>
                <a:lnTo>
                  <a:pt x="55033" y="1360489"/>
                </a:lnTo>
                <a:lnTo>
                  <a:pt x="70757" y="1403333"/>
                </a:lnTo>
                <a:lnTo>
                  <a:pt x="88446" y="1445585"/>
                </a:lnTo>
                <a:lnTo>
                  <a:pt x="108101" y="1487173"/>
                </a:lnTo>
                <a:lnTo>
                  <a:pt x="129721" y="1528029"/>
                </a:lnTo>
                <a:lnTo>
                  <a:pt x="153307" y="1568082"/>
                </a:lnTo>
                <a:lnTo>
                  <a:pt x="178858" y="1607263"/>
                </a:lnTo>
                <a:lnTo>
                  <a:pt x="206375" y="1645502"/>
                </a:lnTo>
                <a:lnTo>
                  <a:pt x="235858" y="1682729"/>
                </a:lnTo>
                <a:lnTo>
                  <a:pt x="267305" y="1718874"/>
                </a:lnTo>
                <a:lnTo>
                  <a:pt x="300718" y="1753868"/>
                </a:lnTo>
                <a:lnTo>
                  <a:pt x="335712" y="1787280"/>
                </a:lnTo>
                <a:lnTo>
                  <a:pt x="371858" y="1818727"/>
                </a:lnTo>
                <a:lnTo>
                  <a:pt x="409085" y="1848209"/>
                </a:lnTo>
                <a:lnTo>
                  <a:pt x="447324" y="1875725"/>
                </a:lnTo>
                <a:lnTo>
                  <a:pt x="486505" y="1901275"/>
                </a:lnTo>
                <a:lnTo>
                  <a:pt x="526558" y="1924861"/>
                </a:lnTo>
                <a:lnTo>
                  <a:pt x="567413" y="1946480"/>
                </a:lnTo>
                <a:lnTo>
                  <a:pt x="609002" y="1966135"/>
                </a:lnTo>
                <a:lnTo>
                  <a:pt x="651253" y="1983824"/>
                </a:lnTo>
                <a:lnTo>
                  <a:pt x="694097" y="1999547"/>
                </a:lnTo>
                <a:lnTo>
                  <a:pt x="737465" y="2013305"/>
                </a:lnTo>
                <a:lnTo>
                  <a:pt x="781287" y="2025098"/>
                </a:lnTo>
                <a:lnTo>
                  <a:pt x="825492" y="2034925"/>
                </a:lnTo>
                <a:lnTo>
                  <a:pt x="870011" y="2042786"/>
                </a:lnTo>
                <a:lnTo>
                  <a:pt x="914774" y="2048683"/>
                </a:lnTo>
                <a:lnTo>
                  <a:pt x="959712" y="2052614"/>
                </a:lnTo>
                <a:lnTo>
                  <a:pt x="1004755" y="2054579"/>
                </a:lnTo>
                <a:lnTo>
                  <a:pt x="1049832" y="2054579"/>
                </a:lnTo>
                <a:lnTo>
                  <a:pt x="1094874" y="2052614"/>
                </a:lnTo>
                <a:lnTo>
                  <a:pt x="1139812" y="2048683"/>
                </a:lnTo>
                <a:lnTo>
                  <a:pt x="1184576" y="2042786"/>
                </a:lnTo>
                <a:lnTo>
                  <a:pt x="1229095" y="2034925"/>
                </a:lnTo>
                <a:lnTo>
                  <a:pt x="1273300" y="2025098"/>
                </a:lnTo>
                <a:lnTo>
                  <a:pt x="1317121" y="2013305"/>
                </a:lnTo>
                <a:lnTo>
                  <a:pt x="1360489" y="1999547"/>
                </a:lnTo>
                <a:lnTo>
                  <a:pt x="1403333" y="1983824"/>
                </a:lnTo>
                <a:lnTo>
                  <a:pt x="1445585" y="1966135"/>
                </a:lnTo>
                <a:lnTo>
                  <a:pt x="1487173" y="1946480"/>
                </a:lnTo>
                <a:lnTo>
                  <a:pt x="1528029" y="1924861"/>
                </a:lnTo>
                <a:lnTo>
                  <a:pt x="1568082" y="1901275"/>
                </a:lnTo>
                <a:lnTo>
                  <a:pt x="1607263" y="1875725"/>
                </a:lnTo>
                <a:lnTo>
                  <a:pt x="1645502" y="1848209"/>
                </a:lnTo>
                <a:lnTo>
                  <a:pt x="1682729" y="1818727"/>
                </a:lnTo>
                <a:lnTo>
                  <a:pt x="1718874" y="1787280"/>
                </a:lnTo>
                <a:lnTo>
                  <a:pt x="1753868" y="1753868"/>
                </a:lnTo>
                <a:lnTo>
                  <a:pt x="1787280" y="1718874"/>
                </a:lnTo>
                <a:lnTo>
                  <a:pt x="1818727" y="1682729"/>
                </a:lnTo>
                <a:lnTo>
                  <a:pt x="1848209" y="1645502"/>
                </a:lnTo>
                <a:lnTo>
                  <a:pt x="1875725" y="1607263"/>
                </a:lnTo>
                <a:lnTo>
                  <a:pt x="1901275" y="1568082"/>
                </a:lnTo>
                <a:lnTo>
                  <a:pt x="1924861" y="1528029"/>
                </a:lnTo>
                <a:lnTo>
                  <a:pt x="1946480" y="1487173"/>
                </a:lnTo>
                <a:lnTo>
                  <a:pt x="1966135" y="1445585"/>
                </a:lnTo>
                <a:lnTo>
                  <a:pt x="1983824" y="1403333"/>
                </a:lnTo>
                <a:lnTo>
                  <a:pt x="1999547" y="1360489"/>
                </a:lnTo>
                <a:lnTo>
                  <a:pt x="2013305" y="1317121"/>
                </a:lnTo>
                <a:lnTo>
                  <a:pt x="2025098" y="1273300"/>
                </a:lnTo>
                <a:lnTo>
                  <a:pt x="2034925" y="1229095"/>
                </a:lnTo>
                <a:lnTo>
                  <a:pt x="2042786" y="1184576"/>
                </a:lnTo>
                <a:lnTo>
                  <a:pt x="2048683" y="1139812"/>
                </a:lnTo>
                <a:lnTo>
                  <a:pt x="2052614" y="1094874"/>
                </a:lnTo>
                <a:lnTo>
                  <a:pt x="2054579" y="1049832"/>
                </a:lnTo>
                <a:lnTo>
                  <a:pt x="2054579" y="1004755"/>
                </a:lnTo>
                <a:lnTo>
                  <a:pt x="2052614" y="959712"/>
                </a:lnTo>
                <a:lnTo>
                  <a:pt x="2048683" y="914774"/>
                </a:lnTo>
                <a:lnTo>
                  <a:pt x="2042786" y="870011"/>
                </a:lnTo>
                <a:lnTo>
                  <a:pt x="2034925" y="825492"/>
                </a:lnTo>
                <a:lnTo>
                  <a:pt x="2025098" y="781287"/>
                </a:lnTo>
                <a:lnTo>
                  <a:pt x="2013305" y="737465"/>
                </a:lnTo>
                <a:lnTo>
                  <a:pt x="1999547" y="694097"/>
                </a:lnTo>
                <a:lnTo>
                  <a:pt x="1983824" y="651253"/>
                </a:lnTo>
                <a:lnTo>
                  <a:pt x="1966135" y="609002"/>
                </a:lnTo>
                <a:lnTo>
                  <a:pt x="1946480" y="567413"/>
                </a:lnTo>
                <a:lnTo>
                  <a:pt x="1924861" y="526558"/>
                </a:lnTo>
                <a:lnTo>
                  <a:pt x="1901275" y="486505"/>
                </a:lnTo>
                <a:lnTo>
                  <a:pt x="1875725" y="447324"/>
                </a:lnTo>
                <a:lnTo>
                  <a:pt x="1848209" y="409085"/>
                </a:lnTo>
                <a:lnTo>
                  <a:pt x="1818727" y="371858"/>
                </a:lnTo>
                <a:lnTo>
                  <a:pt x="1787280" y="335712"/>
                </a:lnTo>
                <a:lnTo>
                  <a:pt x="1753868" y="300718"/>
                </a:lnTo>
                <a:lnTo>
                  <a:pt x="1718874" y="267305"/>
                </a:lnTo>
                <a:lnTo>
                  <a:pt x="1682729" y="235858"/>
                </a:lnTo>
                <a:lnTo>
                  <a:pt x="1645502" y="206375"/>
                </a:lnTo>
                <a:lnTo>
                  <a:pt x="1607263" y="178858"/>
                </a:lnTo>
                <a:lnTo>
                  <a:pt x="1568082" y="153307"/>
                </a:lnTo>
                <a:lnTo>
                  <a:pt x="1528029" y="129721"/>
                </a:lnTo>
                <a:lnTo>
                  <a:pt x="1487173" y="108101"/>
                </a:lnTo>
                <a:lnTo>
                  <a:pt x="1445585" y="88446"/>
                </a:lnTo>
                <a:lnTo>
                  <a:pt x="1403333" y="70757"/>
                </a:lnTo>
                <a:lnTo>
                  <a:pt x="1360489" y="55033"/>
                </a:lnTo>
                <a:lnTo>
                  <a:pt x="1317121" y="41275"/>
                </a:lnTo>
                <a:lnTo>
                  <a:pt x="1273300" y="29482"/>
                </a:lnTo>
                <a:lnTo>
                  <a:pt x="1229095" y="19654"/>
                </a:lnTo>
                <a:lnTo>
                  <a:pt x="1184576" y="11792"/>
                </a:lnTo>
                <a:lnTo>
                  <a:pt x="1139812" y="5896"/>
                </a:lnTo>
                <a:lnTo>
                  <a:pt x="1094874" y="1965"/>
                </a:lnTo>
                <a:lnTo>
                  <a:pt x="1049832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B091A31E-52FB-7942-9BDF-460FCF770A8C}"/>
              </a:ext>
            </a:extLst>
          </p:cNvPr>
          <p:cNvSpPr/>
          <p:nvPr/>
        </p:nvSpPr>
        <p:spPr>
          <a:xfrm>
            <a:off x="1300598" y="2114111"/>
            <a:ext cx="985696" cy="985696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793" y="0"/>
                </a:moveTo>
                <a:lnTo>
                  <a:pt x="768237" y="1214"/>
                </a:lnTo>
                <a:lnTo>
                  <a:pt x="723788" y="4858"/>
                </a:lnTo>
                <a:lnTo>
                  <a:pt x="679555" y="10931"/>
                </a:lnTo>
                <a:lnTo>
                  <a:pt x="635646" y="19433"/>
                </a:lnTo>
                <a:lnTo>
                  <a:pt x="592168" y="30364"/>
                </a:lnTo>
                <a:lnTo>
                  <a:pt x="549229" y="43725"/>
                </a:lnTo>
                <a:lnTo>
                  <a:pt x="506937" y="59515"/>
                </a:lnTo>
                <a:lnTo>
                  <a:pt x="465399" y="77734"/>
                </a:lnTo>
                <a:lnTo>
                  <a:pt x="424724" y="98382"/>
                </a:lnTo>
                <a:lnTo>
                  <a:pt x="385020" y="121459"/>
                </a:lnTo>
                <a:lnTo>
                  <a:pt x="346393" y="146966"/>
                </a:lnTo>
                <a:lnTo>
                  <a:pt x="308953" y="174901"/>
                </a:lnTo>
                <a:lnTo>
                  <a:pt x="272806" y="205266"/>
                </a:lnTo>
                <a:lnTo>
                  <a:pt x="238060" y="238060"/>
                </a:lnTo>
                <a:lnTo>
                  <a:pt x="205266" y="272806"/>
                </a:lnTo>
                <a:lnTo>
                  <a:pt x="174901" y="308953"/>
                </a:lnTo>
                <a:lnTo>
                  <a:pt x="146966" y="346393"/>
                </a:lnTo>
                <a:lnTo>
                  <a:pt x="121459" y="385020"/>
                </a:lnTo>
                <a:lnTo>
                  <a:pt x="98382" y="424724"/>
                </a:lnTo>
                <a:lnTo>
                  <a:pt x="77734" y="465399"/>
                </a:lnTo>
                <a:lnTo>
                  <a:pt x="59515" y="506937"/>
                </a:lnTo>
                <a:lnTo>
                  <a:pt x="43725" y="549229"/>
                </a:lnTo>
                <a:lnTo>
                  <a:pt x="30364" y="592168"/>
                </a:lnTo>
                <a:lnTo>
                  <a:pt x="19433" y="635646"/>
                </a:lnTo>
                <a:lnTo>
                  <a:pt x="10931" y="679555"/>
                </a:lnTo>
                <a:lnTo>
                  <a:pt x="4858" y="723788"/>
                </a:lnTo>
                <a:lnTo>
                  <a:pt x="1214" y="768237"/>
                </a:lnTo>
                <a:lnTo>
                  <a:pt x="0" y="812793"/>
                </a:lnTo>
                <a:lnTo>
                  <a:pt x="1214" y="857349"/>
                </a:lnTo>
                <a:lnTo>
                  <a:pt x="4858" y="901798"/>
                </a:lnTo>
                <a:lnTo>
                  <a:pt x="10931" y="946031"/>
                </a:lnTo>
                <a:lnTo>
                  <a:pt x="19433" y="989940"/>
                </a:lnTo>
                <a:lnTo>
                  <a:pt x="30364" y="1033419"/>
                </a:lnTo>
                <a:lnTo>
                  <a:pt x="43725" y="1076358"/>
                </a:lnTo>
                <a:lnTo>
                  <a:pt x="59515" y="1118651"/>
                </a:lnTo>
                <a:lnTo>
                  <a:pt x="77734" y="1160189"/>
                </a:lnTo>
                <a:lnTo>
                  <a:pt x="98382" y="1200864"/>
                </a:lnTo>
                <a:lnTo>
                  <a:pt x="121459" y="1240570"/>
                </a:lnTo>
                <a:lnTo>
                  <a:pt x="146966" y="1279197"/>
                </a:lnTo>
                <a:lnTo>
                  <a:pt x="174901" y="1316639"/>
                </a:lnTo>
                <a:lnTo>
                  <a:pt x="205266" y="1352787"/>
                </a:lnTo>
                <a:lnTo>
                  <a:pt x="238060" y="1387533"/>
                </a:lnTo>
                <a:lnTo>
                  <a:pt x="272806" y="1420327"/>
                </a:lnTo>
                <a:lnTo>
                  <a:pt x="308953" y="1450692"/>
                </a:lnTo>
                <a:lnTo>
                  <a:pt x="346393" y="1478628"/>
                </a:lnTo>
                <a:lnTo>
                  <a:pt x="385020" y="1504134"/>
                </a:lnTo>
                <a:lnTo>
                  <a:pt x="424724" y="1527212"/>
                </a:lnTo>
                <a:lnTo>
                  <a:pt x="465399" y="1547860"/>
                </a:lnTo>
                <a:lnTo>
                  <a:pt x="506937" y="1566079"/>
                </a:lnTo>
                <a:lnTo>
                  <a:pt x="549229" y="1581869"/>
                </a:lnTo>
                <a:lnTo>
                  <a:pt x="592168" y="1595229"/>
                </a:lnTo>
                <a:lnTo>
                  <a:pt x="635646" y="1606160"/>
                </a:lnTo>
                <a:lnTo>
                  <a:pt x="679555" y="1614663"/>
                </a:lnTo>
                <a:lnTo>
                  <a:pt x="723788" y="1620736"/>
                </a:lnTo>
                <a:lnTo>
                  <a:pt x="768237" y="1624379"/>
                </a:lnTo>
                <a:lnTo>
                  <a:pt x="812793" y="1625594"/>
                </a:lnTo>
                <a:lnTo>
                  <a:pt x="857349" y="1624379"/>
                </a:lnTo>
                <a:lnTo>
                  <a:pt x="901798" y="1620736"/>
                </a:lnTo>
                <a:lnTo>
                  <a:pt x="946031" y="1614663"/>
                </a:lnTo>
                <a:lnTo>
                  <a:pt x="989940" y="1606160"/>
                </a:lnTo>
                <a:lnTo>
                  <a:pt x="1033419" y="1595229"/>
                </a:lnTo>
                <a:lnTo>
                  <a:pt x="1076358" y="1581869"/>
                </a:lnTo>
                <a:lnTo>
                  <a:pt x="1118651" y="1566079"/>
                </a:lnTo>
                <a:lnTo>
                  <a:pt x="1160189" y="1547860"/>
                </a:lnTo>
                <a:lnTo>
                  <a:pt x="1200864" y="1527212"/>
                </a:lnTo>
                <a:lnTo>
                  <a:pt x="1240570" y="1504134"/>
                </a:lnTo>
                <a:lnTo>
                  <a:pt x="1279197" y="1478628"/>
                </a:lnTo>
                <a:lnTo>
                  <a:pt x="1316639" y="1450692"/>
                </a:lnTo>
                <a:lnTo>
                  <a:pt x="1352787" y="1420327"/>
                </a:lnTo>
                <a:lnTo>
                  <a:pt x="1387533" y="1387533"/>
                </a:lnTo>
                <a:lnTo>
                  <a:pt x="1420327" y="1352787"/>
                </a:lnTo>
                <a:lnTo>
                  <a:pt x="1450692" y="1316639"/>
                </a:lnTo>
                <a:lnTo>
                  <a:pt x="1478628" y="1279197"/>
                </a:lnTo>
                <a:lnTo>
                  <a:pt x="1504134" y="1240570"/>
                </a:lnTo>
                <a:lnTo>
                  <a:pt x="1527212" y="1200864"/>
                </a:lnTo>
                <a:lnTo>
                  <a:pt x="1547860" y="1160189"/>
                </a:lnTo>
                <a:lnTo>
                  <a:pt x="1566079" y="1118651"/>
                </a:lnTo>
                <a:lnTo>
                  <a:pt x="1581869" y="1076358"/>
                </a:lnTo>
                <a:lnTo>
                  <a:pt x="1595229" y="1033419"/>
                </a:lnTo>
                <a:lnTo>
                  <a:pt x="1606160" y="989940"/>
                </a:lnTo>
                <a:lnTo>
                  <a:pt x="1614663" y="946031"/>
                </a:lnTo>
                <a:lnTo>
                  <a:pt x="1620736" y="901798"/>
                </a:lnTo>
                <a:lnTo>
                  <a:pt x="1624379" y="857349"/>
                </a:lnTo>
                <a:lnTo>
                  <a:pt x="1625594" y="812793"/>
                </a:lnTo>
                <a:lnTo>
                  <a:pt x="1624379" y="768237"/>
                </a:lnTo>
                <a:lnTo>
                  <a:pt x="1620736" y="723788"/>
                </a:lnTo>
                <a:lnTo>
                  <a:pt x="1614663" y="679555"/>
                </a:lnTo>
                <a:lnTo>
                  <a:pt x="1606160" y="635646"/>
                </a:lnTo>
                <a:lnTo>
                  <a:pt x="1595229" y="592168"/>
                </a:lnTo>
                <a:lnTo>
                  <a:pt x="1581869" y="549229"/>
                </a:lnTo>
                <a:lnTo>
                  <a:pt x="1566079" y="506937"/>
                </a:lnTo>
                <a:lnTo>
                  <a:pt x="1547860" y="465399"/>
                </a:lnTo>
                <a:lnTo>
                  <a:pt x="1527212" y="424724"/>
                </a:lnTo>
                <a:lnTo>
                  <a:pt x="1504134" y="385020"/>
                </a:lnTo>
                <a:lnTo>
                  <a:pt x="1478628" y="346393"/>
                </a:lnTo>
                <a:lnTo>
                  <a:pt x="1450692" y="308953"/>
                </a:lnTo>
                <a:lnTo>
                  <a:pt x="1420327" y="272806"/>
                </a:lnTo>
                <a:lnTo>
                  <a:pt x="1387533" y="238060"/>
                </a:lnTo>
                <a:lnTo>
                  <a:pt x="1352787" y="205266"/>
                </a:lnTo>
                <a:lnTo>
                  <a:pt x="1316639" y="174901"/>
                </a:lnTo>
                <a:lnTo>
                  <a:pt x="1279197" y="146966"/>
                </a:lnTo>
                <a:lnTo>
                  <a:pt x="1240570" y="121459"/>
                </a:lnTo>
                <a:lnTo>
                  <a:pt x="1200864" y="98382"/>
                </a:lnTo>
                <a:lnTo>
                  <a:pt x="1160189" y="77734"/>
                </a:lnTo>
                <a:lnTo>
                  <a:pt x="1118651" y="59515"/>
                </a:lnTo>
                <a:lnTo>
                  <a:pt x="1076358" y="43725"/>
                </a:lnTo>
                <a:lnTo>
                  <a:pt x="1033419" y="30364"/>
                </a:lnTo>
                <a:lnTo>
                  <a:pt x="989940" y="19433"/>
                </a:lnTo>
                <a:lnTo>
                  <a:pt x="946031" y="10931"/>
                </a:lnTo>
                <a:lnTo>
                  <a:pt x="901798" y="4858"/>
                </a:lnTo>
                <a:lnTo>
                  <a:pt x="857349" y="1214"/>
                </a:lnTo>
                <a:lnTo>
                  <a:pt x="812793" y="0"/>
                </a:lnTo>
                <a:close/>
              </a:path>
            </a:pathLst>
          </a:custGeom>
          <a:solidFill>
            <a:srgbClr val="35343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565D39FD-8A12-3041-8A19-E628F55E898A}"/>
              </a:ext>
            </a:extLst>
          </p:cNvPr>
          <p:cNvSpPr/>
          <p:nvPr/>
        </p:nvSpPr>
        <p:spPr>
          <a:xfrm>
            <a:off x="4161332" y="2634804"/>
            <a:ext cx="683442" cy="683442"/>
          </a:xfrm>
          <a:custGeom>
            <a:avLst/>
            <a:gdLst/>
            <a:ahLst/>
            <a:cxnLst/>
            <a:rect l="l" t="t" r="r" b="b"/>
            <a:pathLst>
              <a:path w="1127125" h="1127125">
                <a:moveTo>
                  <a:pt x="586065" y="0"/>
                </a:moveTo>
                <a:lnTo>
                  <a:pt x="540514" y="0"/>
                </a:lnTo>
                <a:lnTo>
                  <a:pt x="495083" y="3659"/>
                </a:lnTo>
                <a:lnTo>
                  <a:pt x="450011" y="10977"/>
                </a:lnTo>
                <a:lnTo>
                  <a:pt x="405537" y="21954"/>
                </a:lnTo>
                <a:lnTo>
                  <a:pt x="361901" y="36590"/>
                </a:lnTo>
                <a:lnTo>
                  <a:pt x="319342" y="54885"/>
                </a:lnTo>
                <a:lnTo>
                  <a:pt x="278099" y="76839"/>
                </a:lnTo>
                <a:lnTo>
                  <a:pt x="238412" y="102452"/>
                </a:lnTo>
                <a:lnTo>
                  <a:pt x="200520" y="131724"/>
                </a:lnTo>
                <a:lnTo>
                  <a:pt x="164663" y="164655"/>
                </a:lnTo>
                <a:lnTo>
                  <a:pt x="131730" y="200514"/>
                </a:lnTo>
                <a:lnTo>
                  <a:pt x="102457" y="238407"/>
                </a:lnTo>
                <a:lnTo>
                  <a:pt x="76842" y="278095"/>
                </a:lnTo>
                <a:lnTo>
                  <a:pt x="54887" y="319338"/>
                </a:lnTo>
                <a:lnTo>
                  <a:pt x="36591" y="361898"/>
                </a:lnTo>
                <a:lnTo>
                  <a:pt x="21955" y="405534"/>
                </a:lnTo>
                <a:lnTo>
                  <a:pt x="10977" y="450008"/>
                </a:lnTo>
                <a:lnTo>
                  <a:pt x="3659" y="495080"/>
                </a:lnTo>
                <a:lnTo>
                  <a:pt x="0" y="540511"/>
                </a:lnTo>
                <a:lnTo>
                  <a:pt x="0" y="586062"/>
                </a:lnTo>
                <a:lnTo>
                  <a:pt x="3659" y="631493"/>
                </a:lnTo>
                <a:lnTo>
                  <a:pt x="10977" y="676565"/>
                </a:lnTo>
                <a:lnTo>
                  <a:pt x="21955" y="721039"/>
                </a:lnTo>
                <a:lnTo>
                  <a:pt x="36591" y="764676"/>
                </a:lnTo>
                <a:lnTo>
                  <a:pt x="54887" y="807235"/>
                </a:lnTo>
                <a:lnTo>
                  <a:pt x="76842" y="848479"/>
                </a:lnTo>
                <a:lnTo>
                  <a:pt x="102457" y="888166"/>
                </a:lnTo>
                <a:lnTo>
                  <a:pt x="131730" y="926060"/>
                </a:lnTo>
                <a:lnTo>
                  <a:pt x="164663" y="961919"/>
                </a:lnTo>
                <a:lnTo>
                  <a:pt x="200520" y="994851"/>
                </a:lnTo>
                <a:lnTo>
                  <a:pt x="238412" y="1024125"/>
                </a:lnTo>
                <a:lnTo>
                  <a:pt x="278099" y="1049739"/>
                </a:lnTo>
                <a:lnTo>
                  <a:pt x="319342" y="1071694"/>
                </a:lnTo>
                <a:lnTo>
                  <a:pt x="361901" y="1089990"/>
                </a:lnTo>
                <a:lnTo>
                  <a:pt x="405537" y="1104627"/>
                </a:lnTo>
                <a:lnTo>
                  <a:pt x="450011" y="1115604"/>
                </a:lnTo>
                <a:lnTo>
                  <a:pt x="495083" y="1122923"/>
                </a:lnTo>
                <a:lnTo>
                  <a:pt x="540514" y="1126582"/>
                </a:lnTo>
                <a:lnTo>
                  <a:pt x="586065" y="1126582"/>
                </a:lnTo>
                <a:lnTo>
                  <a:pt x="631496" y="1122923"/>
                </a:lnTo>
                <a:lnTo>
                  <a:pt x="676568" y="1115604"/>
                </a:lnTo>
                <a:lnTo>
                  <a:pt x="721042" y="1104627"/>
                </a:lnTo>
                <a:lnTo>
                  <a:pt x="764678" y="1089990"/>
                </a:lnTo>
                <a:lnTo>
                  <a:pt x="807237" y="1071694"/>
                </a:lnTo>
                <a:lnTo>
                  <a:pt x="848479" y="1049739"/>
                </a:lnTo>
                <a:lnTo>
                  <a:pt x="888166" y="1024125"/>
                </a:lnTo>
                <a:lnTo>
                  <a:pt x="926058" y="994851"/>
                </a:lnTo>
                <a:lnTo>
                  <a:pt x="961916" y="961919"/>
                </a:lnTo>
                <a:lnTo>
                  <a:pt x="994849" y="926060"/>
                </a:lnTo>
                <a:lnTo>
                  <a:pt x="1024122" y="888166"/>
                </a:lnTo>
                <a:lnTo>
                  <a:pt x="1049736" y="848479"/>
                </a:lnTo>
                <a:lnTo>
                  <a:pt x="1071691" y="807235"/>
                </a:lnTo>
                <a:lnTo>
                  <a:pt x="1089987" y="764676"/>
                </a:lnTo>
                <a:lnTo>
                  <a:pt x="1104624" y="721039"/>
                </a:lnTo>
                <a:lnTo>
                  <a:pt x="1115602" y="676565"/>
                </a:lnTo>
                <a:lnTo>
                  <a:pt x="1122920" y="631493"/>
                </a:lnTo>
                <a:lnTo>
                  <a:pt x="1126579" y="586062"/>
                </a:lnTo>
                <a:lnTo>
                  <a:pt x="1126579" y="540511"/>
                </a:lnTo>
                <a:lnTo>
                  <a:pt x="1122920" y="495080"/>
                </a:lnTo>
                <a:lnTo>
                  <a:pt x="1115602" y="450008"/>
                </a:lnTo>
                <a:lnTo>
                  <a:pt x="1104624" y="405534"/>
                </a:lnTo>
                <a:lnTo>
                  <a:pt x="1089987" y="361898"/>
                </a:lnTo>
                <a:lnTo>
                  <a:pt x="1071691" y="319338"/>
                </a:lnTo>
                <a:lnTo>
                  <a:pt x="1049736" y="278095"/>
                </a:lnTo>
                <a:lnTo>
                  <a:pt x="1024122" y="238407"/>
                </a:lnTo>
                <a:lnTo>
                  <a:pt x="994849" y="200514"/>
                </a:lnTo>
                <a:lnTo>
                  <a:pt x="961916" y="164655"/>
                </a:lnTo>
                <a:lnTo>
                  <a:pt x="926058" y="131724"/>
                </a:lnTo>
                <a:lnTo>
                  <a:pt x="888166" y="102452"/>
                </a:lnTo>
                <a:lnTo>
                  <a:pt x="848479" y="76839"/>
                </a:lnTo>
                <a:lnTo>
                  <a:pt x="807237" y="54885"/>
                </a:lnTo>
                <a:lnTo>
                  <a:pt x="764678" y="36590"/>
                </a:lnTo>
                <a:lnTo>
                  <a:pt x="721042" y="21954"/>
                </a:lnTo>
                <a:lnTo>
                  <a:pt x="676568" y="10977"/>
                </a:lnTo>
                <a:lnTo>
                  <a:pt x="631496" y="3659"/>
                </a:lnTo>
                <a:lnTo>
                  <a:pt x="586065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CC2BE4B1-69E1-B149-B053-2E2D8BD79BE8}"/>
              </a:ext>
            </a:extLst>
          </p:cNvPr>
          <p:cNvSpPr/>
          <p:nvPr/>
        </p:nvSpPr>
        <p:spPr>
          <a:xfrm>
            <a:off x="4245373" y="2718846"/>
            <a:ext cx="515180" cy="515180"/>
          </a:xfrm>
          <a:custGeom>
            <a:avLst/>
            <a:gdLst/>
            <a:ahLst/>
            <a:cxnLst/>
            <a:rect l="l" t="t" r="r" b="b"/>
            <a:pathLst>
              <a:path w="849629" h="849629">
                <a:moveTo>
                  <a:pt x="446448" y="0"/>
                </a:moveTo>
                <a:lnTo>
                  <a:pt x="402931" y="0"/>
                </a:lnTo>
                <a:lnTo>
                  <a:pt x="359598" y="4428"/>
                </a:lnTo>
                <a:lnTo>
                  <a:pt x="316816" y="13285"/>
                </a:lnTo>
                <a:lnTo>
                  <a:pt x="274950" y="26570"/>
                </a:lnTo>
                <a:lnTo>
                  <a:pt x="234369" y="44284"/>
                </a:lnTo>
                <a:lnTo>
                  <a:pt x="195438" y="66427"/>
                </a:lnTo>
                <a:lnTo>
                  <a:pt x="158525" y="92998"/>
                </a:lnTo>
                <a:lnTo>
                  <a:pt x="123997" y="123997"/>
                </a:lnTo>
                <a:lnTo>
                  <a:pt x="92998" y="158525"/>
                </a:lnTo>
                <a:lnTo>
                  <a:pt x="66427" y="195438"/>
                </a:lnTo>
                <a:lnTo>
                  <a:pt x="44284" y="234369"/>
                </a:lnTo>
                <a:lnTo>
                  <a:pt x="26570" y="274950"/>
                </a:lnTo>
                <a:lnTo>
                  <a:pt x="13285" y="316815"/>
                </a:lnTo>
                <a:lnTo>
                  <a:pt x="4428" y="359598"/>
                </a:lnTo>
                <a:lnTo>
                  <a:pt x="0" y="402930"/>
                </a:lnTo>
                <a:lnTo>
                  <a:pt x="0" y="446446"/>
                </a:lnTo>
                <a:lnTo>
                  <a:pt x="4428" y="489778"/>
                </a:lnTo>
                <a:lnTo>
                  <a:pt x="13285" y="532560"/>
                </a:lnTo>
                <a:lnTo>
                  <a:pt x="26570" y="574425"/>
                </a:lnTo>
                <a:lnTo>
                  <a:pt x="44284" y="615005"/>
                </a:lnTo>
                <a:lnTo>
                  <a:pt x="66427" y="653934"/>
                </a:lnTo>
                <a:lnTo>
                  <a:pt x="92998" y="690845"/>
                </a:lnTo>
                <a:lnTo>
                  <a:pt x="123997" y="725371"/>
                </a:lnTo>
                <a:lnTo>
                  <a:pt x="158525" y="756371"/>
                </a:lnTo>
                <a:lnTo>
                  <a:pt x="195438" y="782942"/>
                </a:lnTo>
                <a:lnTo>
                  <a:pt x="234369" y="805084"/>
                </a:lnTo>
                <a:lnTo>
                  <a:pt x="274950" y="822798"/>
                </a:lnTo>
                <a:lnTo>
                  <a:pt x="316816" y="836084"/>
                </a:lnTo>
                <a:lnTo>
                  <a:pt x="359598" y="844941"/>
                </a:lnTo>
                <a:lnTo>
                  <a:pt x="402931" y="849369"/>
                </a:lnTo>
                <a:lnTo>
                  <a:pt x="446448" y="849369"/>
                </a:lnTo>
                <a:lnTo>
                  <a:pt x="489781" y="844941"/>
                </a:lnTo>
                <a:lnTo>
                  <a:pt x="532563" y="836084"/>
                </a:lnTo>
                <a:lnTo>
                  <a:pt x="574429" y="822798"/>
                </a:lnTo>
                <a:lnTo>
                  <a:pt x="615010" y="805084"/>
                </a:lnTo>
                <a:lnTo>
                  <a:pt x="653941" y="782942"/>
                </a:lnTo>
                <a:lnTo>
                  <a:pt x="690854" y="756371"/>
                </a:lnTo>
                <a:lnTo>
                  <a:pt x="725382" y="725371"/>
                </a:lnTo>
                <a:lnTo>
                  <a:pt x="756381" y="690845"/>
                </a:lnTo>
                <a:lnTo>
                  <a:pt x="782952" y="653934"/>
                </a:lnTo>
                <a:lnTo>
                  <a:pt x="805095" y="615005"/>
                </a:lnTo>
                <a:lnTo>
                  <a:pt x="822809" y="574425"/>
                </a:lnTo>
                <a:lnTo>
                  <a:pt x="836094" y="532560"/>
                </a:lnTo>
                <a:lnTo>
                  <a:pt x="844951" y="489778"/>
                </a:lnTo>
                <a:lnTo>
                  <a:pt x="849380" y="446446"/>
                </a:lnTo>
                <a:lnTo>
                  <a:pt x="849380" y="402930"/>
                </a:lnTo>
                <a:lnTo>
                  <a:pt x="844951" y="359598"/>
                </a:lnTo>
                <a:lnTo>
                  <a:pt x="836094" y="316815"/>
                </a:lnTo>
                <a:lnTo>
                  <a:pt x="822809" y="274950"/>
                </a:lnTo>
                <a:lnTo>
                  <a:pt x="805095" y="234369"/>
                </a:lnTo>
                <a:lnTo>
                  <a:pt x="782952" y="195438"/>
                </a:lnTo>
                <a:lnTo>
                  <a:pt x="756381" y="158525"/>
                </a:lnTo>
                <a:lnTo>
                  <a:pt x="725382" y="123997"/>
                </a:lnTo>
                <a:lnTo>
                  <a:pt x="690854" y="92998"/>
                </a:lnTo>
                <a:lnTo>
                  <a:pt x="653941" y="66427"/>
                </a:lnTo>
                <a:lnTo>
                  <a:pt x="615010" y="44284"/>
                </a:lnTo>
                <a:lnTo>
                  <a:pt x="574429" y="26570"/>
                </a:lnTo>
                <a:lnTo>
                  <a:pt x="532563" y="13285"/>
                </a:lnTo>
                <a:lnTo>
                  <a:pt x="489781" y="4428"/>
                </a:lnTo>
                <a:lnTo>
                  <a:pt x="446448" y="0"/>
                </a:lnTo>
                <a:close/>
              </a:path>
            </a:pathLst>
          </a:custGeom>
          <a:solidFill>
            <a:srgbClr val="35343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4B1A7C8A-435D-F849-B0F5-48186550B84E}"/>
              </a:ext>
            </a:extLst>
          </p:cNvPr>
          <p:cNvSpPr/>
          <p:nvPr/>
        </p:nvSpPr>
        <p:spPr>
          <a:xfrm>
            <a:off x="10032175" y="2346072"/>
            <a:ext cx="683442" cy="683442"/>
          </a:xfrm>
          <a:custGeom>
            <a:avLst/>
            <a:gdLst/>
            <a:ahLst/>
            <a:cxnLst/>
            <a:rect l="l" t="t" r="r" b="b"/>
            <a:pathLst>
              <a:path w="1127125" h="1127125">
                <a:moveTo>
                  <a:pt x="586057" y="0"/>
                </a:moveTo>
                <a:lnTo>
                  <a:pt x="540506" y="0"/>
                </a:lnTo>
                <a:lnTo>
                  <a:pt x="495076" y="3659"/>
                </a:lnTo>
                <a:lnTo>
                  <a:pt x="450006" y="10977"/>
                </a:lnTo>
                <a:lnTo>
                  <a:pt x="405534" y="21954"/>
                </a:lnTo>
                <a:lnTo>
                  <a:pt x="361902" y="36590"/>
                </a:lnTo>
                <a:lnTo>
                  <a:pt x="319347" y="54885"/>
                </a:lnTo>
                <a:lnTo>
                  <a:pt x="278110" y="76839"/>
                </a:lnTo>
                <a:lnTo>
                  <a:pt x="238429" y="102452"/>
                </a:lnTo>
                <a:lnTo>
                  <a:pt x="200544" y="131724"/>
                </a:lnTo>
                <a:lnTo>
                  <a:pt x="164694" y="164655"/>
                </a:lnTo>
                <a:lnTo>
                  <a:pt x="131755" y="200514"/>
                </a:lnTo>
                <a:lnTo>
                  <a:pt x="102476" y="238407"/>
                </a:lnTo>
                <a:lnTo>
                  <a:pt x="76857" y="278096"/>
                </a:lnTo>
                <a:lnTo>
                  <a:pt x="54898" y="319339"/>
                </a:lnTo>
                <a:lnTo>
                  <a:pt x="36598" y="361899"/>
                </a:lnTo>
                <a:lnTo>
                  <a:pt x="21959" y="405536"/>
                </a:lnTo>
                <a:lnTo>
                  <a:pt x="10979" y="450011"/>
                </a:lnTo>
                <a:lnTo>
                  <a:pt x="3659" y="495083"/>
                </a:lnTo>
                <a:lnTo>
                  <a:pt x="0" y="540515"/>
                </a:lnTo>
                <a:lnTo>
                  <a:pt x="0" y="586066"/>
                </a:lnTo>
                <a:lnTo>
                  <a:pt x="3659" y="631498"/>
                </a:lnTo>
                <a:lnTo>
                  <a:pt x="10979" y="676570"/>
                </a:lnTo>
                <a:lnTo>
                  <a:pt x="21959" y="721044"/>
                </a:lnTo>
                <a:lnTo>
                  <a:pt x="36598" y="764680"/>
                </a:lnTo>
                <a:lnTo>
                  <a:pt x="54898" y="807239"/>
                </a:lnTo>
                <a:lnTo>
                  <a:pt x="76857" y="848482"/>
                </a:lnTo>
                <a:lnTo>
                  <a:pt x="102476" y="888169"/>
                </a:lnTo>
                <a:lnTo>
                  <a:pt x="131755" y="926061"/>
                </a:lnTo>
                <a:lnTo>
                  <a:pt x="164694" y="961919"/>
                </a:lnTo>
                <a:lnTo>
                  <a:pt x="200544" y="994851"/>
                </a:lnTo>
                <a:lnTo>
                  <a:pt x="238429" y="1024125"/>
                </a:lnTo>
                <a:lnTo>
                  <a:pt x="278110" y="1049739"/>
                </a:lnTo>
                <a:lnTo>
                  <a:pt x="319347" y="1071694"/>
                </a:lnTo>
                <a:lnTo>
                  <a:pt x="361902" y="1089990"/>
                </a:lnTo>
                <a:lnTo>
                  <a:pt x="405534" y="1104627"/>
                </a:lnTo>
                <a:lnTo>
                  <a:pt x="450006" y="1115604"/>
                </a:lnTo>
                <a:lnTo>
                  <a:pt x="495076" y="1122923"/>
                </a:lnTo>
                <a:lnTo>
                  <a:pt x="540506" y="1126582"/>
                </a:lnTo>
                <a:lnTo>
                  <a:pt x="586057" y="1126582"/>
                </a:lnTo>
                <a:lnTo>
                  <a:pt x="631489" y="1122923"/>
                </a:lnTo>
                <a:lnTo>
                  <a:pt x="676563" y="1115604"/>
                </a:lnTo>
                <a:lnTo>
                  <a:pt x="721039" y="1104627"/>
                </a:lnTo>
                <a:lnTo>
                  <a:pt x="764679" y="1089990"/>
                </a:lnTo>
                <a:lnTo>
                  <a:pt x="807242" y="1071694"/>
                </a:lnTo>
                <a:lnTo>
                  <a:pt x="848490" y="1049739"/>
                </a:lnTo>
                <a:lnTo>
                  <a:pt x="888183" y="1024125"/>
                </a:lnTo>
                <a:lnTo>
                  <a:pt x="926082" y="994851"/>
                </a:lnTo>
                <a:lnTo>
                  <a:pt x="961947" y="961919"/>
                </a:lnTo>
                <a:lnTo>
                  <a:pt x="994871" y="926061"/>
                </a:lnTo>
                <a:lnTo>
                  <a:pt x="1024136" y="888169"/>
                </a:lnTo>
                <a:lnTo>
                  <a:pt x="1049743" y="848482"/>
                </a:lnTo>
                <a:lnTo>
                  <a:pt x="1071691" y="807239"/>
                </a:lnTo>
                <a:lnTo>
                  <a:pt x="1089982" y="764680"/>
                </a:lnTo>
                <a:lnTo>
                  <a:pt x="1104615" y="721044"/>
                </a:lnTo>
                <a:lnTo>
                  <a:pt x="1115589" y="676570"/>
                </a:lnTo>
                <a:lnTo>
                  <a:pt x="1122905" y="631498"/>
                </a:lnTo>
                <a:lnTo>
                  <a:pt x="1126564" y="586066"/>
                </a:lnTo>
                <a:lnTo>
                  <a:pt x="1126564" y="540515"/>
                </a:lnTo>
                <a:lnTo>
                  <a:pt x="1122905" y="495083"/>
                </a:lnTo>
                <a:lnTo>
                  <a:pt x="1115589" y="450011"/>
                </a:lnTo>
                <a:lnTo>
                  <a:pt x="1104615" y="405536"/>
                </a:lnTo>
                <a:lnTo>
                  <a:pt x="1089982" y="361899"/>
                </a:lnTo>
                <a:lnTo>
                  <a:pt x="1071691" y="319339"/>
                </a:lnTo>
                <a:lnTo>
                  <a:pt x="1049743" y="278096"/>
                </a:lnTo>
                <a:lnTo>
                  <a:pt x="1024136" y="238407"/>
                </a:lnTo>
                <a:lnTo>
                  <a:pt x="994871" y="200514"/>
                </a:lnTo>
                <a:lnTo>
                  <a:pt x="961947" y="164655"/>
                </a:lnTo>
                <a:lnTo>
                  <a:pt x="926082" y="131724"/>
                </a:lnTo>
                <a:lnTo>
                  <a:pt x="888183" y="102452"/>
                </a:lnTo>
                <a:lnTo>
                  <a:pt x="848490" y="76839"/>
                </a:lnTo>
                <a:lnTo>
                  <a:pt x="807242" y="54885"/>
                </a:lnTo>
                <a:lnTo>
                  <a:pt x="764679" y="36590"/>
                </a:lnTo>
                <a:lnTo>
                  <a:pt x="721039" y="21954"/>
                </a:lnTo>
                <a:lnTo>
                  <a:pt x="676563" y="10977"/>
                </a:lnTo>
                <a:lnTo>
                  <a:pt x="631489" y="3659"/>
                </a:lnTo>
                <a:lnTo>
                  <a:pt x="586057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3240E2D1-C7E1-8343-B89E-391A1A064CAA}"/>
              </a:ext>
            </a:extLst>
          </p:cNvPr>
          <p:cNvSpPr/>
          <p:nvPr/>
        </p:nvSpPr>
        <p:spPr>
          <a:xfrm>
            <a:off x="10116216" y="2430114"/>
            <a:ext cx="515180" cy="515180"/>
          </a:xfrm>
          <a:custGeom>
            <a:avLst/>
            <a:gdLst/>
            <a:ahLst/>
            <a:cxnLst/>
            <a:rect l="l" t="t" r="r" b="b"/>
            <a:pathLst>
              <a:path w="849630" h="849629">
                <a:moveTo>
                  <a:pt x="446425" y="0"/>
                </a:moveTo>
                <a:lnTo>
                  <a:pt x="402912" y="0"/>
                </a:lnTo>
                <a:lnTo>
                  <a:pt x="359584" y="4428"/>
                </a:lnTo>
                <a:lnTo>
                  <a:pt x="316805" y="13285"/>
                </a:lnTo>
                <a:lnTo>
                  <a:pt x="274943" y="26570"/>
                </a:lnTo>
                <a:lnTo>
                  <a:pt x="234364" y="44284"/>
                </a:lnTo>
                <a:lnTo>
                  <a:pt x="195436" y="66427"/>
                </a:lnTo>
                <a:lnTo>
                  <a:pt x="158525" y="92998"/>
                </a:lnTo>
                <a:lnTo>
                  <a:pt x="123997" y="123997"/>
                </a:lnTo>
                <a:lnTo>
                  <a:pt x="92998" y="158525"/>
                </a:lnTo>
                <a:lnTo>
                  <a:pt x="66427" y="195438"/>
                </a:lnTo>
                <a:lnTo>
                  <a:pt x="44284" y="234369"/>
                </a:lnTo>
                <a:lnTo>
                  <a:pt x="26570" y="274950"/>
                </a:lnTo>
                <a:lnTo>
                  <a:pt x="13285" y="316816"/>
                </a:lnTo>
                <a:lnTo>
                  <a:pt x="4428" y="359598"/>
                </a:lnTo>
                <a:lnTo>
                  <a:pt x="0" y="402931"/>
                </a:lnTo>
                <a:lnTo>
                  <a:pt x="0" y="446448"/>
                </a:lnTo>
                <a:lnTo>
                  <a:pt x="4428" y="489781"/>
                </a:lnTo>
                <a:lnTo>
                  <a:pt x="13285" y="532563"/>
                </a:lnTo>
                <a:lnTo>
                  <a:pt x="26570" y="574429"/>
                </a:lnTo>
                <a:lnTo>
                  <a:pt x="44284" y="615010"/>
                </a:lnTo>
                <a:lnTo>
                  <a:pt x="66427" y="653941"/>
                </a:lnTo>
                <a:lnTo>
                  <a:pt x="92998" y="690854"/>
                </a:lnTo>
                <a:lnTo>
                  <a:pt x="123997" y="725382"/>
                </a:lnTo>
                <a:lnTo>
                  <a:pt x="158525" y="756381"/>
                </a:lnTo>
                <a:lnTo>
                  <a:pt x="195436" y="782952"/>
                </a:lnTo>
                <a:lnTo>
                  <a:pt x="234364" y="805095"/>
                </a:lnTo>
                <a:lnTo>
                  <a:pt x="274943" y="822809"/>
                </a:lnTo>
                <a:lnTo>
                  <a:pt x="316805" y="836094"/>
                </a:lnTo>
                <a:lnTo>
                  <a:pt x="359584" y="844951"/>
                </a:lnTo>
                <a:lnTo>
                  <a:pt x="402912" y="849380"/>
                </a:lnTo>
                <a:lnTo>
                  <a:pt x="446425" y="849380"/>
                </a:lnTo>
                <a:lnTo>
                  <a:pt x="489754" y="844951"/>
                </a:lnTo>
                <a:lnTo>
                  <a:pt x="532532" y="836094"/>
                </a:lnTo>
                <a:lnTo>
                  <a:pt x="574394" y="822809"/>
                </a:lnTo>
                <a:lnTo>
                  <a:pt x="614973" y="805095"/>
                </a:lnTo>
                <a:lnTo>
                  <a:pt x="653901" y="782952"/>
                </a:lnTo>
                <a:lnTo>
                  <a:pt x="690812" y="756381"/>
                </a:lnTo>
                <a:lnTo>
                  <a:pt x="725340" y="725382"/>
                </a:lnTo>
                <a:lnTo>
                  <a:pt x="756339" y="690854"/>
                </a:lnTo>
                <a:lnTo>
                  <a:pt x="782910" y="653941"/>
                </a:lnTo>
                <a:lnTo>
                  <a:pt x="805053" y="615010"/>
                </a:lnTo>
                <a:lnTo>
                  <a:pt x="822767" y="574429"/>
                </a:lnTo>
                <a:lnTo>
                  <a:pt x="836052" y="532563"/>
                </a:lnTo>
                <a:lnTo>
                  <a:pt x="844909" y="489781"/>
                </a:lnTo>
                <a:lnTo>
                  <a:pt x="849338" y="446448"/>
                </a:lnTo>
                <a:lnTo>
                  <a:pt x="849338" y="402931"/>
                </a:lnTo>
                <a:lnTo>
                  <a:pt x="844909" y="359598"/>
                </a:lnTo>
                <a:lnTo>
                  <a:pt x="836052" y="316816"/>
                </a:lnTo>
                <a:lnTo>
                  <a:pt x="822767" y="274950"/>
                </a:lnTo>
                <a:lnTo>
                  <a:pt x="805053" y="234369"/>
                </a:lnTo>
                <a:lnTo>
                  <a:pt x="782910" y="195438"/>
                </a:lnTo>
                <a:lnTo>
                  <a:pt x="756339" y="158525"/>
                </a:lnTo>
                <a:lnTo>
                  <a:pt x="725340" y="123997"/>
                </a:lnTo>
                <a:lnTo>
                  <a:pt x="690812" y="92998"/>
                </a:lnTo>
                <a:lnTo>
                  <a:pt x="653901" y="66427"/>
                </a:lnTo>
                <a:lnTo>
                  <a:pt x="614973" y="44284"/>
                </a:lnTo>
                <a:lnTo>
                  <a:pt x="574394" y="26570"/>
                </a:lnTo>
                <a:lnTo>
                  <a:pt x="532532" y="13285"/>
                </a:lnTo>
                <a:lnTo>
                  <a:pt x="489754" y="4428"/>
                </a:lnTo>
                <a:lnTo>
                  <a:pt x="446425" y="0"/>
                </a:lnTo>
                <a:close/>
              </a:path>
            </a:pathLst>
          </a:custGeom>
          <a:solidFill>
            <a:srgbClr val="35343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21840FDB-4FFB-A144-9F81-3BA3FFEE0D10}"/>
              </a:ext>
            </a:extLst>
          </p:cNvPr>
          <p:cNvSpPr/>
          <p:nvPr/>
        </p:nvSpPr>
        <p:spPr>
          <a:xfrm>
            <a:off x="-25581" y="1979521"/>
            <a:ext cx="395819" cy="7587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EBC49710-23C3-E643-AD84-B4ADA76F85C8}"/>
              </a:ext>
            </a:extLst>
          </p:cNvPr>
          <p:cNvSpPr/>
          <p:nvPr/>
        </p:nvSpPr>
        <p:spPr>
          <a:xfrm>
            <a:off x="-25582" y="2017342"/>
            <a:ext cx="358085" cy="683442"/>
          </a:xfrm>
          <a:custGeom>
            <a:avLst/>
            <a:gdLst/>
            <a:ahLst/>
            <a:cxnLst/>
            <a:rect l="l" t="t" r="r" b="b"/>
            <a:pathLst>
              <a:path w="590550" h="1127125">
                <a:moveTo>
                  <a:pt x="49892" y="0"/>
                </a:moveTo>
                <a:lnTo>
                  <a:pt x="4341" y="0"/>
                </a:lnTo>
                <a:lnTo>
                  <a:pt x="0" y="349"/>
                </a:lnTo>
                <a:lnTo>
                  <a:pt x="0" y="1126229"/>
                </a:lnTo>
                <a:lnTo>
                  <a:pt x="4341" y="1126579"/>
                </a:lnTo>
                <a:lnTo>
                  <a:pt x="49892" y="1126579"/>
                </a:lnTo>
                <a:lnTo>
                  <a:pt x="95323" y="1122920"/>
                </a:lnTo>
                <a:lnTo>
                  <a:pt x="140396" y="1115602"/>
                </a:lnTo>
                <a:lnTo>
                  <a:pt x="184870" y="1104624"/>
                </a:lnTo>
                <a:lnTo>
                  <a:pt x="228506" y="1089987"/>
                </a:lnTo>
                <a:lnTo>
                  <a:pt x="271065" y="1071691"/>
                </a:lnTo>
                <a:lnTo>
                  <a:pt x="312309" y="1049736"/>
                </a:lnTo>
                <a:lnTo>
                  <a:pt x="351996" y="1024122"/>
                </a:lnTo>
                <a:lnTo>
                  <a:pt x="389889" y="994849"/>
                </a:lnTo>
                <a:lnTo>
                  <a:pt x="425748" y="961916"/>
                </a:lnTo>
                <a:lnTo>
                  <a:pt x="458680" y="926058"/>
                </a:lnTo>
                <a:lnTo>
                  <a:pt x="487953" y="888166"/>
                </a:lnTo>
                <a:lnTo>
                  <a:pt x="513567" y="848479"/>
                </a:lnTo>
                <a:lnTo>
                  <a:pt x="535522" y="807237"/>
                </a:lnTo>
                <a:lnTo>
                  <a:pt x="553817" y="764678"/>
                </a:lnTo>
                <a:lnTo>
                  <a:pt x="568454" y="721042"/>
                </a:lnTo>
                <a:lnTo>
                  <a:pt x="579431" y="676568"/>
                </a:lnTo>
                <a:lnTo>
                  <a:pt x="586750" y="631496"/>
                </a:lnTo>
                <a:lnTo>
                  <a:pt x="590409" y="586065"/>
                </a:lnTo>
                <a:lnTo>
                  <a:pt x="590409" y="540514"/>
                </a:lnTo>
                <a:lnTo>
                  <a:pt x="586750" y="495083"/>
                </a:lnTo>
                <a:lnTo>
                  <a:pt x="579431" y="450011"/>
                </a:lnTo>
                <a:lnTo>
                  <a:pt x="568454" y="405537"/>
                </a:lnTo>
                <a:lnTo>
                  <a:pt x="553817" y="361901"/>
                </a:lnTo>
                <a:lnTo>
                  <a:pt x="535522" y="319342"/>
                </a:lnTo>
                <a:lnTo>
                  <a:pt x="513567" y="278099"/>
                </a:lnTo>
                <a:lnTo>
                  <a:pt x="487953" y="238412"/>
                </a:lnTo>
                <a:lnTo>
                  <a:pt x="458680" y="200520"/>
                </a:lnTo>
                <a:lnTo>
                  <a:pt x="425748" y="164663"/>
                </a:lnTo>
                <a:lnTo>
                  <a:pt x="389889" y="131730"/>
                </a:lnTo>
                <a:lnTo>
                  <a:pt x="351996" y="102457"/>
                </a:lnTo>
                <a:lnTo>
                  <a:pt x="312309" y="76842"/>
                </a:lnTo>
                <a:lnTo>
                  <a:pt x="271065" y="54887"/>
                </a:lnTo>
                <a:lnTo>
                  <a:pt x="228506" y="36591"/>
                </a:lnTo>
                <a:lnTo>
                  <a:pt x="184870" y="21955"/>
                </a:lnTo>
                <a:lnTo>
                  <a:pt x="140396" y="10977"/>
                </a:lnTo>
                <a:lnTo>
                  <a:pt x="95323" y="3659"/>
                </a:lnTo>
                <a:lnTo>
                  <a:pt x="49892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6A117467-E5D5-C94A-8D9C-062ECFDDB8B7}"/>
              </a:ext>
            </a:extLst>
          </p:cNvPr>
          <p:cNvSpPr/>
          <p:nvPr/>
        </p:nvSpPr>
        <p:spPr>
          <a:xfrm>
            <a:off x="-25582" y="2101383"/>
            <a:ext cx="274147" cy="515180"/>
          </a:xfrm>
          <a:custGeom>
            <a:avLst/>
            <a:gdLst/>
            <a:ahLst/>
            <a:cxnLst/>
            <a:rect l="l" t="t" r="r" b="b"/>
            <a:pathLst>
              <a:path w="452120" h="849629">
                <a:moveTo>
                  <a:pt x="48875" y="0"/>
                </a:moveTo>
                <a:lnTo>
                  <a:pt x="5359" y="0"/>
                </a:lnTo>
                <a:lnTo>
                  <a:pt x="0" y="547"/>
                </a:lnTo>
                <a:lnTo>
                  <a:pt x="0" y="848832"/>
                </a:lnTo>
                <a:lnTo>
                  <a:pt x="5359" y="849380"/>
                </a:lnTo>
                <a:lnTo>
                  <a:pt x="48875" y="849380"/>
                </a:lnTo>
                <a:lnTo>
                  <a:pt x="92208" y="844951"/>
                </a:lnTo>
                <a:lnTo>
                  <a:pt x="134990" y="836094"/>
                </a:lnTo>
                <a:lnTo>
                  <a:pt x="176855" y="822809"/>
                </a:lnTo>
                <a:lnTo>
                  <a:pt x="217437" y="805095"/>
                </a:lnTo>
                <a:lnTo>
                  <a:pt x="256367" y="782952"/>
                </a:lnTo>
                <a:lnTo>
                  <a:pt x="293279" y="756381"/>
                </a:lnTo>
                <a:lnTo>
                  <a:pt x="327807" y="725382"/>
                </a:lnTo>
                <a:lnTo>
                  <a:pt x="358807" y="690854"/>
                </a:lnTo>
                <a:lnTo>
                  <a:pt x="385377" y="653941"/>
                </a:lnTo>
                <a:lnTo>
                  <a:pt x="407520" y="615010"/>
                </a:lnTo>
                <a:lnTo>
                  <a:pt x="425233" y="574429"/>
                </a:lnTo>
                <a:lnTo>
                  <a:pt x="438519" y="532563"/>
                </a:lnTo>
                <a:lnTo>
                  <a:pt x="447376" y="489781"/>
                </a:lnTo>
                <a:lnTo>
                  <a:pt x="451804" y="446448"/>
                </a:lnTo>
                <a:lnTo>
                  <a:pt x="451804" y="402931"/>
                </a:lnTo>
                <a:lnTo>
                  <a:pt x="447376" y="359598"/>
                </a:lnTo>
                <a:lnTo>
                  <a:pt x="438519" y="316816"/>
                </a:lnTo>
                <a:lnTo>
                  <a:pt x="425233" y="274950"/>
                </a:lnTo>
                <a:lnTo>
                  <a:pt x="407520" y="234369"/>
                </a:lnTo>
                <a:lnTo>
                  <a:pt x="385377" y="195438"/>
                </a:lnTo>
                <a:lnTo>
                  <a:pt x="358807" y="158525"/>
                </a:lnTo>
                <a:lnTo>
                  <a:pt x="327807" y="123997"/>
                </a:lnTo>
                <a:lnTo>
                  <a:pt x="293279" y="92998"/>
                </a:lnTo>
                <a:lnTo>
                  <a:pt x="256367" y="66427"/>
                </a:lnTo>
                <a:lnTo>
                  <a:pt x="217437" y="44284"/>
                </a:lnTo>
                <a:lnTo>
                  <a:pt x="176855" y="26570"/>
                </a:lnTo>
                <a:lnTo>
                  <a:pt x="134990" y="13285"/>
                </a:lnTo>
                <a:lnTo>
                  <a:pt x="92208" y="4428"/>
                </a:lnTo>
                <a:lnTo>
                  <a:pt x="48875" y="0"/>
                </a:lnTo>
                <a:close/>
              </a:path>
            </a:pathLst>
          </a:custGeom>
          <a:solidFill>
            <a:srgbClr val="35343A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F11DBD97-32CD-D24C-B98B-D7E13A7AF1EE}"/>
              </a:ext>
            </a:extLst>
          </p:cNvPr>
          <p:cNvSpPr/>
          <p:nvPr/>
        </p:nvSpPr>
        <p:spPr>
          <a:xfrm>
            <a:off x="6214992" y="2511075"/>
            <a:ext cx="758763" cy="7587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ED72D731-A2BE-DE41-B901-6348DE46572A}"/>
              </a:ext>
            </a:extLst>
          </p:cNvPr>
          <p:cNvSpPr/>
          <p:nvPr/>
        </p:nvSpPr>
        <p:spPr>
          <a:xfrm>
            <a:off x="1889833" y="2596984"/>
            <a:ext cx="1304551" cy="14378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272668BB-2933-0E40-85AC-5CF1E40179B8}"/>
              </a:ext>
            </a:extLst>
          </p:cNvPr>
          <p:cNvSpPr/>
          <p:nvPr/>
        </p:nvSpPr>
        <p:spPr>
          <a:xfrm>
            <a:off x="9260036" y="3128539"/>
            <a:ext cx="758754" cy="10305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642D9C0E-4840-F440-A07C-37E51C7D2B4B}"/>
              </a:ext>
            </a:extLst>
          </p:cNvPr>
          <p:cNvSpPr/>
          <p:nvPr/>
        </p:nvSpPr>
        <p:spPr>
          <a:xfrm>
            <a:off x="10952916" y="2723445"/>
            <a:ext cx="505834" cy="50582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DE22FBF9-3BAA-3D41-85E8-961B70D3D3A8}"/>
              </a:ext>
            </a:extLst>
          </p:cNvPr>
          <p:cNvSpPr/>
          <p:nvPr/>
        </p:nvSpPr>
        <p:spPr>
          <a:xfrm>
            <a:off x="7051244" y="2017324"/>
            <a:ext cx="758754" cy="7587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C1D9977D-8B1E-804C-B964-1262D1C13FD3}"/>
              </a:ext>
            </a:extLst>
          </p:cNvPr>
          <p:cNvSpPr/>
          <p:nvPr/>
        </p:nvSpPr>
        <p:spPr>
          <a:xfrm>
            <a:off x="7089094" y="2055143"/>
            <a:ext cx="683442" cy="683442"/>
          </a:xfrm>
          <a:custGeom>
            <a:avLst/>
            <a:gdLst/>
            <a:ahLst/>
            <a:cxnLst/>
            <a:rect l="l" t="t" r="r" b="b"/>
            <a:pathLst>
              <a:path w="1127125" h="1127125">
                <a:moveTo>
                  <a:pt x="586057" y="0"/>
                </a:moveTo>
                <a:lnTo>
                  <a:pt x="540506" y="0"/>
                </a:lnTo>
                <a:lnTo>
                  <a:pt x="495074" y="3659"/>
                </a:lnTo>
                <a:lnTo>
                  <a:pt x="450000" y="10977"/>
                </a:lnTo>
                <a:lnTo>
                  <a:pt x="405524" y="21954"/>
                </a:lnTo>
                <a:lnTo>
                  <a:pt x="361884" y="36590"/>
                </a:lnTo>
                <a:lnTo>
                  <a:pt x="319321" y="54885"/>
                </a:lnTo>
                <a:lnTo>
                  <a:pt x="278073" y="76839"/>
                </a:lnTo>
                <a:lnTo>
                  <a:pt x="238380" y="102452"/>
                </a:lnTo>
                <a:lnTo>
                  <a:pt x="200481" y="131724"/>
                </a:lnTo>
                <a:lnTo>
                  <a:pt x="164616" y="164655"/>
                </a:lnTo>
                <a:lnTo>
                  <a:pt x="131692" y="200514"/>
                </a:lnTo>
                <a:lnTo>
                  <a:pt x="102427" y="238407"/>
                </a:lnTo>
                <a:lnTo>
                  <a:pt x="76820" y="278095"/>
                </a:lnTo>
                <a:lnTo>
                  <a:pt x="54872" y="319338"/>
                </a:lnTo>
                <a:lnTo>
                  <a:pt x="36581" y="361898"/>
                </a:lnTo>
                <a:lnTo>
                  <a:pt x="21948" y="405534"/>
                </a:lnTo>
                <a:lnTo>
                  <a:pt x="10974" y="450008"/>
                </a:lnTo>
                <a:lnTo>
                  <a:pt x="3658" y="495080"/>
                </a:lnTo>
                <a:lnTo>
                  <a:pt x="0" y="540511"/>
                </a:lnTo>
                <a:lnTo>
                  <a:pt x="0" y="586062"/>
                </a:lnTo>
                <a:lnTo>
                  <a:pt x="3658" y="631493"/>
                </a:lnTo>
                <a:lnTo>
                  <a:pt x="10974" y="676565"/>
                </a:lnTo>
                <a:lnTo>
                  <a:pt x="21948" y="721039"/>
                </a:lnTo>
                <a:lnTo>
                  <a:pt x="36581" y="764676"/>
                </a:lnTo>
                <a:lnTo>
                  <a:pt x="54872" y="807235"/>
                </a:lnTo>
                <a:lnTo>
                  <a:pt x="76820" y="848479"/>
                </a:lnTo>
                <a:lnTo>
                  <a:pt x="102427" y="888166"/>
                </a:lnTo>
                <a:lnTo>
                  <a:pt x="131692" y="926060"/>
                </a:lnTo>
                <a:lnTo>
                  <a:pt x="164616" y="961919"/>
                </a:lnTo>
                <a:lnTo>
                  <a:pt x="200481" y="994851"/>
                </a:lnTo>
                <a:lnTo>
                  <a:pt x="238380" y="1024125"/>
                </a:lnTo>
                <a:lnTo>
                  <a:pt x="278073" y="1049739"/>
                </a:lnTo>
                <a:lnTo>
                  <a:pt x="319321" y="1071694"/>
                </a:lnTo>
                <a:lnTo>
                  <a:pt x="361884" y="1089990"/>
                </a:lnTo>
                <a:lnTo>
                  <a:pt x="405524" y="1104627"/>
                </a:lnTo>
                <a:lnTo>
                  <a:pt x="450000" y="1115604"/>
                </a:lnTo>
                <a:lnTo>
                  <a:pt x="495074" y="1122923"/>
                </a:lnTo>
                <a:lnTo>
                  <a:pt x="540506" y="1126582"/>
                </a:lnTo>
                <a:lnTo>
                  <a:pt x="586057" y="1126582"/>
                </a:lnTo>
                <a:lnTo>
                  <a:pt x="631487" y="1122923"/>
                </a:lnTo>
                <a:lnTo>
                  <a:pt x="676557" y="1115604"/>
                </a:lnTo>
                <a:lnTo>
                  <a:pt x="721029" y="1104627"/>
                </a:lnTo>
                <a:lnTo>
                  <a:pt x="764661" y="1089990"/>
                </a:lnTo>
                <a:lnTo>
                  <a:pt x="807216" y="1071694"/>
                </a:lnTo>
                <a:lnTo>
                  <a:pt x="848453" y="1049739"/>
                </a:lnTo>
                <a:lnTo>
                  <a:pt x="888134" y="1024125"/>
                </a:lnTo>
                <a:lnTo>
                  <a:pt x="926019" y="994851"/>
                </a:lnTo>
                <a:lnTo>
                  <a:pt x="961869" y="961919"/>
                </a:lnTo>
                <a:lnTo>
                  <a:pt x="994808" y="926060"/>
                </a:lnTo>
                <a:lnTo>
                  <a:pt x="1024087" y="888166"/>
                </a:lnTo>
                <a:lnTo>
                  <a:pt x="1049706" y="848479"/>
                </a:lnTo>
                <a:lnTo>
                  <a:pt x="1071665" y="807235"/>
                </a:lnTo>
                <a:lnTo>
                  <a:pt x="1089965" y="764676"/>
                </a:lnTo>
                <a:lnTo>
                  <a:pt x="1104604" y="721039"/>
                </a:lnTo>
                <a:lnTo>
                  <a:pt x="1115584" y="676565"/>
                </a:lnTo>
                <a:lnTo>
                  <a:pt x="1122904" y="631493"/>
                </a:lnTo>
                <a:lnTo>
                  <a:pt x="1126564" y="586062"/>
                </a:lnTo>
                <a:lnTo>
                  <a:pt x="1126564" y="540511"/>
                </a:lnTo>
                <a:lnTo>
                  <a:pt x="1122904" y="495080"/>
                </a:lnTo>
                <a:lnTo>
                  <a:pt x="1115584" y="450008"/>
                </a:lnTo>
                <a:lnTo>
                  <a:pt x="1104604" y="405534"/>
                </a:lnTo>
                <a:lnTo>
                  <a:pt x="1089965" y="361898"/>
                </a:lnTo>
                <a:lnTo>
                  <a:pt x="1071665" y="319338"/>
                </a:lnTo>
                <a:lnTo>
                  <a:pt x="1049706" y="278095"/>
                </a:lnTo>
                <a:lnTo>
                  <a:pt x="1024087" y="238407"/>
                </a:lnTo>
                <a:lnTo>
                  <a:pt x="994808" y="200514"/>
                </a:lnTo>
                <a:lnTo>
                  <a:pt x="961869" y="164655"/>
                </a:lnTo>
                <a:lnTo>
                  <a:pt x="926019" y="131724"/>
                </a:lnTo>
                <a:lnTo>
                  <a:pt x="888134" y="102452"/>
                </a:lnTo>
                <a:lnTo>
                  <a:pt x="848453" y="76839"/>
                </a:lnTo>
                <a:lnTo>
                  <a:pt x="807216" y="54885"/>
                </a:lnTo>
                <a:lnTo>
                  <a:pt x="764661" y="36590"/>
                </a:lnTo>
                <a:lnTo>
                  <a:pt x="721029" y="21954"/>
                </a:lnTo>
                <a:lnTo>
                  <a:pt x="676557" y="10977"/>
                </a:lnTo>
                <a:lnTo>
                  <a:pt x="631487" y="3659"/>
                </a:lnTo>
                <a:lnTo>
                  <a:pt x="586057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9FB9CB5E-B64F-1844-9656-98D26B213ACA}"/>
              </a:ext>
            </a:extLst>
          </p:cNvPr>
          <p:cNvSpPr/>
          <p:nvPr/>
        </p:nvSpPr>
        <p:spPr>
          <a:xfrm>
            <a:off x="-25582" y="3227539"/>
            <a:ext cx="753911" cy="7587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2" name="object 48">
            <a:extLst>
              <a:ext uri="{FF2B5EF4-FFF2-40B4-BE49-F238E27FC236}">
                <a16:creationId xmlns:a16="http://schemas.microsoft.com/office/drawing/2014/main" id="{0A5D84BF-AFED-2B4E-A2B6-34D970625CCF}"/>
              </a:ext>
            </a:extLst>
          </p:cNvPr>
          <p:cNvSpPr/>
          <p:nvPr/>
        </p:nvSpPr>
        <p:spPr>
          <a:xfrm>
            <a:off x="7394" y="3265361"/>
            <a:ext cx="683442" cy="683442"/>
          </a:xfrm>
          <a:custGeom>
            <a:avLst/>
            <a:gdLst/>
            <a:ahLst/>
            <a:cxnLst/>
            <a:rect l="l" t="t" r="r" b="b"/>
            <a:pathLst>
              <a:path w="1127125" h="1127125">
                <a:moveTo>
                  <a:pt x="586067" y="0"/>
                </a:moveTo>
                <a:lnTo>
                  <a:pt x="540516" y="0"/>
                </a:lnTo>
                <a:lnTo>
                  <a:pt x="495085" y="3659"/>
                </a:lnTo>
                <a:lnTo>
                  <a:pt x="450012" y="10977"/>
                </a:lnTo>
                <a:lnTo>
                  <a:pt x="405538" y="21955"/>
                </a:lnTo>
                <a:lnTo>
                  <a:pt x="361902" y="36591"/>
                </a:lnTo>
                <a:lnTo>
                  <a:pt x="319343" y="54887"/>
                </a:lnTo>
                <a:lnTo>
                  <a:pt x="278099" y="76842"/>
                </a:lnTo>
                <a:lnTo>
                  <a:pt x="238412" y="102457"/>
                </a:lnTo>
                <a:lnTo>
                  <a:pt x="200519" y="131730"/>
                </a:lnTo>
                <a:lnTo>
                  <a:pt x="164660" y="164663"/>
                </a:lnTo>
                <a:lnTo>
                  <a:pt x="131728" y="200520"/>
                </a:lnTo>
                <a:lnTo>
                  <a:pt x="102455" y="238412"/>
                </a:lnTo>
                <a:lnTo>
                  <a:pt x="76841" y="278099"/>
                </a:lnTo>
                <a:lnTo>
                  <a:pt x="54886" y="319342"/>
                </a:lnTo>
                <a:lnTo>
                  <a:pt x="36591" y="361901"/>
                </a:lnTo>
                <a:lnTo>
                  <a:pt x="21954" y="405537"/>
                </a:lnTo>
                <a:lnTo>
                  <a:pt x="10977" y="450011"/>
                </a:lnTo>
                <a:lnTo>
                  <a:pt x="3659" y="495084"/>
                </a:lnTo>
                <a:lnTo>
                  <a:pt x="0" y="540515"/>
                </a:lnTo>
                <a:lnTo>
                  <a:pt x="0" y="586066"/>
                </a:lnTo>
                <a:lnTo>
                  <a:pt x="3659" y="631498"/>
                </a:lnTo>
                <a:lnTo>
                  <a:pt x="10977" y="676571"/>
                </a:lnTo>
                <a:lnTo>
                  <a:pt x="21954" y="721045"/>
                </a:lnTo>
                <a:lnTo>
                  <a:pt x="36591" y="764682"/>
                </a:lnTo>
                <a:lnTo>
                  <a:pt x="54886" y="807242"/>
                </a:lnTo>
                <a:lnTo>
                  <a:pt x="76841" y="848486"/>
                </a:lnTo>
                <a:lnTo>
                  <a:pt x="102455" y="888174"/>
                </a:lnTo>
                <a:lnTo>
                  <a:pt x="131728" y="926067"/>
                </a:lnTo>
                <a:lnTo>
                  <a:pt x="164660" y="961926"/>
                </a:lnTo>
                <a:lnTo>
                  <a:pt x="200519" y="994857"/>
                </a:lnTo>
                <a:lnTo>
                  <a:pt x="238412" y="1024130"/>
                </a:lnTo>
                <a:lnTo>
                  <a:pt x="278099" y="1049743"/>
                </a:lnTo>
                <a:lnTo>
                  <a:pt x="319343" y="1071697"/>
                </a:lnTo>
                <a:lnTo>
                  <a:pt x="361902" y="1089992"/>
                </a:lnTo>
                <a:lnTo>
                  <a:pt x="405538" y="1104628"/>
                </a:lnTo>
                <a:lnTo>
                  <a:pt x="450012" y="1115605"/>
                </a:lnTo>
                <a:lnTo>
                  <a:pt x="495085" y="1122923"/>
                </a:lnTo>
                <a:lnTo>
                  <a:pt x="540516" y="1126582"/>
                </a:lnTo>
                <a:lnTo>
                  <a:pt x="586067" y="1126582"/>
                </a:lnTo>
                <a:lnTo>
                  <a:pt x="631498" y="1122923"/>
                </a:lnTo>
                <a:lnTo>
                  <a:pt x="676570" y="1115605"/>
                </a:lnTo>
                <a:lnTo>
                  <a:pt x="721044" y="1104628"/>
                </a:lnTo>
                <a:lnTo>
                  <a:pt x="764680" y="1089992"/>
                </a:lnTo>
                <a:lnTo>
                  <a:pt x="807240" y="1071697"/>
                </a:lnTo>
                <a:lnTo>
                  <a:pt x="848483" y="1049743"/>
                </a:lnTo>
                <a:lnTo>
                  <a:pt x="888171" y="1024130"/>
                </a:lnTo>
                <a:lnTo>
                  <a:pt x="926063" y="994857"/>
                </a:lnTo>
                <a:lnTo>
                  <a:pt x="961922" y="961926"/>
                </a:lnTo>
                <a:lnTo>
                  <a:pt x="994854" y="926067"/>
                </a:lnTo>
                <a:lnTo>
                  <a:pt x="1024127" y="888174"/>
                </a:lnTo>
                <a:lnTo>
                  <a:pt x="1049741" y="848486"/>
                </a:lnTo>
                <a:lnTo>
                  <a:pt x="1071696" y="807242"/>
                </a:lnTo>
                <a:lnTo>
                  <a:pt x="1089992" y="764682"/>
                </a:lnTo>
                <a:lnTo>
                  <a:pt x="1104629" y="721045"/>
                </a:lnTo>
                <a:lnTo>
                  <a:pt x="1115606" y="676571"/>
                </a:lnTo>
                <a:lnTo>
                  <a:pt x="1122924" y="631498"/>
                </a:lnTo>
                <a:lnTo>
                  <a:pt x="1126584" y="586066"/>
                </a:lnTo>
                <a:lnTo>
                  <a:pt x="1126584" y="540515"/>
                </a:lnTo>
                <a:lnTo>
                  <a:pt x="1122924" y="495084"/>
                </a:lnTo>
                <a:lnTo>
                  <a:pt x="1115606" y="450011"/>
                </a:lnTo>
                <a:lnTo>
                  <a:pt x="1104629" y="405537"/>
                </a:lnTo>
                <a:lnTo>
                  <a:pt x="1089992" y="361901"/>
                </a:lnTo>
                <a:lnTo>
                  <a:pt x="1071696" y="319342"/>
                </a:lnTo>
                <a:lnTo>
                  <a:pt x="1049741" y="278099"/>
                </a:lnTo>
                <a:lnTo>
                  <a:pt x="1024127" y="238412"/>
                </a:lnTo>
                <a:lnTo>
                  <a:pt x="994854" y="200520"/>
                </a:lnTo>
                <a:lnTo>
                  <a:pt x="961922" y="164663"/>
                </a:lnTo>
                <a:lnTo>
                  <a:pt x="926063" y="131730"/>
                </a:lnTo>
                <a:lnTo>
                  <a:pt x="888171" y="102457"/>
                </a:lnTo>
                <a:lnTo>
                  <a:pt x="848483" y="76842"/>
                </a:lnTo>
                <a:lnTo>
                  <a:pt x="807240" y="54887"/>
                </a:lnTo>
                <a:lnTo>
                  <a:pt x="764680" y="36591"/>
                </a:lnTo>
                <a:lnTo>
                  <a:pt x="721044" y="21955"/>
                </a:lnTo>
                <a:lnTo>
                  <a:pt x="676570" y="10977"/>
                </a:lnTo>
                <a:lnTo>
                  <a:pt x="631498" y="3659"/>
                </a:lnTo>
                <a:lnTo>
                  <a:pt x="586067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252C8BE9-FBA4-2E42-A68B-F4D58A2B5920}"/>
              </a:ext>
            </a:extLst>
          </p:cNvPr>
          <p:cNvSpPr/>
          <p:nvPr/>
        </p:nvSpPr>
        <p:spPr>
          <a:xfrm>
            <a:off x="7406184" y="3591731"/>
            <a:ext cx="683442" cy="683442"/>
          </a:xfrm>
          <a:custGeom>
            <a:avLst/>
            <a:gdLst/>
            <a:ahLst/>
            <a:cxnLst/>
            <a:rect l="l" t="t" r="r" b="b"/>
            <a:pathLst>
              <a:path w="1127125" h="1127125">
                <a:moveTo>
                  <a:pt x="586057" y="0"/>
                </a:moveTo>
                <a:lnTo>
                  <a:pt x="540506" y="0"/>
                </a:lnTo>
                <a:lnTo>
                  <a:pt x="495076" y="3659"/>
                </a:lnTo>
                <a:lnTo>
                  <a:pt x="450006" y="10977"/>
                </a:lnTo>
                <a:lnTo>
                  <a:pt x="405534" y="21955"/>
                </a:lnTo>
                <a:lnTo>
                  <a:pt x="361902" y="36591"/>
                </a:lnTo>
                <a:lnTo>
                  <a:pt x="319347" y="54887"/>
                </a:lnTo>
                <a:lnTo>
                  <a:pt x="278110" y="76842"/>
                </a:lnTo>
                <a:lnTo>
                  <a:pt x="238429" y="102457"/>
                </a:lnTo>
                <a:lnTo>
                  <a:pt x="200544" y="131730"/>
                </a:lnTo>
                <a:lnTo>
                  <a:pt x="164694" y="164663"/>
                </a:lnTo>
                <a:lnTo>
                  <a:pt x="131755" y="200522"/>
                </a:lnTo>
                <a:lnTo>
                  <a:pt x="102476" y="238415"/>
                </a:lnTo>
                <a:lnTo>
                  <a:pt x="76857" y="278103"/>
                </a:lnTo>
                <a:lnTo>
                  <a:pt x="54898" y="319346"/>
                </a:lnTo>
                <a:lnTo>
                  <a:pt x="36598" y="361906"/>
                </a:lnTo>
                <a:lnTo>
                  <a:pt x="21959" y="405542"/>
                </a:lnTo>
                <a:lnTo>
                  <a:pt x="10979" y="450016"/>
                </a:lnTo>
                <a:lnTo>
                  <a:pt x="3659" y="495088"/>
                </a:lnTo>
                <a:lnTo>
                  <a:pt x="0" y="540519"/>
                </a:lnTo>
                <a:lnTo>
                  <a:pt x="0" y="586070"/>
                </a:lnTo>
                <a:lnTo>
                  <a:pt x="3659" y="631501"/>
                </a:lnTo>
                <a:lnTo>
                  <a:pt x="10979" y="676573"/>
                </a:lnTo>
                <a:lnTo>
                  <a:pt x="21959" y="721047"/>
                </a:lnTo>
                <a:lnTo>
                  <a:pt x="36598" y="764684"/>
                </a:lnTo>
                <a:lnTo>
                  <a:pt x="54898" y="807243"/>
                </a:lnTo>
                <a:lnTo>
                  <a:pt x="76857" y="848486"/>
                </a:lnTo>
                <a:lnTo>
                  <a:pt x="102476" y="888174"/>
                </a:lnTo>
                <a:lnTo>
                  <a:pt x="131755" y="926067"/>
                </a:lnTo>
                <a:lnTo>
                  <a:pt x="164694" y="961926"/>
                </a:lnTo>
                <a:lnTo>
                  <a:pt x="200544" y="994859"/>
                </a:lnTo>
                <a:lnTo>
                  <a:pt x="238429" y="1024133"/>
                </a:lnTo>
                <a:lnTo>
                  <a:pt x="278110" y="1049747"/>
                </a:lnTo>
                <a:lnTo>
                  <a:pt x="319347" y="1071702"/>
                </a:lnTo>
                <a:lnTo>
                  <a:pt x="361902" y="1089998"/>
                </a:lnTo>
                <a:lnTo>
                  <a:pt x="405534" y="1104635"/>
                </a:lnTo>
                <a:lnTo>
                  <a:pt x="450006" y="1115612"/>
                </a:lnTo>
                <a:lnTo>
                  <a:pt x="495076" y="1122930"/>
                </a:lnTo>
                <a:lnTo>
                  <a:pt x="540506" y="1126590"/>
                </a:lnTo>
                <a:lnTo>
                  <a:pt x="586057" y="1126590"/>
                </a:lnTo>
                <a:lnTo>
                  <a:pt x="631489" y="1122930"/>
                </a:lnTo>
                <a:lnTo>
                  <a:pt x="676563" y="1115612"/>
                </a:lnTo>
                <a:lnTo>
                  <a:pt x="721039" y="1104635"/>
                </a:lnTo>
                <a:lnTo>
                  <a:pt x="764679" y="1089998"/>
                </a:lnTo>
                <a:lnTo>
                  <a:pt x="807242" y="1071702"/>
                </a:lnTo>
                <a:lnTo>
                  <a:pt x="848490" y="1049747"/>
                </a:lnTo>
                <a:lnTo>
                  <a:pt x="888183" y="1024133"/>
                </a:lnTo>
                <a:lnTo>
                  <a:pt x="926082" y="994859"/>
                </a:lnTo>
                <a:lnTo>
                  <a:pt x="961947" y="961926"/>
                </a:lnTo>
                <a:lnTo>
                  <a:pt x="994871" y="926067"/>
                </a:lnTo>
                <a:lnTo>
                  <a:pt x="1024136" y="888174"/>
                </a:lnTo>
                <a:lnTo>
                  <a:pt x="1049743" y="848486"/>
                </a:lnTo>
                <a:lnTo>
                  <a:pt x="1071691" y="807243"/>
                </a:lnTo>
                <a:lnTo>
                  <a:pt x="1089982" y="764684"/>
                </a:lnTo>
                <a:lnTo>
                  <a:pt x="1104615" y="721047"/>
                </a:lnTo>
                <a:lnTo>
                  <a:pt x="1115589" y="676573"/>
                </a:lnTo>
                <a:lnTo>
                  <a:pt x="1122905" y="631501"/>
                </a:lnTo>
                <a:lnTo>
                  <a:pt x="1126564" y="586070"/>
                </a:lnTo>
                <a:lnTo>
                  <a:pt x="1126564" y="540519"/>
                </a:lnTo>
                <a:lnTo>
                  <a:pt x="1122905" y="495088"/>
                </a:lnTo>
                <a:lnTo>
                  <a:pt x="1115589" y="450016"/>
                </a:lnTo>
                <a:lnTo>
                  <a:pt x="1104615" y="405542"/>
                </a:lnTo>
                <a:lnTo>
                  <a:pt x="1089982" y="361906"/>
                </a:lnTo>
                <a:lnTo>
                  <a:pt x="1071691" y="319346"/>
                </a:lnTo>
                <a:lnTo>
                  <a:pt x="1049743" y="278103"/>
                </a:lnTo>
                <a:lnTo>
                  <a:pt x="1024136" y="238415"/>
                </a:lnTo>
                <a:lnTo>
                  <a:pt x="994871" y="200522"/>
                </a:lnTo>
                <a:lnTo>
                  <a:pt x="961947" y="164663"/>
                </a:lnTo>
                <a:lnTo>
                  <a:pt x="926082" y="131730"/>
                </a:lnTo>
                <a:lnTo>
                  <a:pt x="888183" y="102457"/>
                </a:lnTo>
                <a:lnTo>
                  <a:pt x="848490" y="76842"/>
                </a:lnTo>
                <a:lnTo>
                  <a:pt x="807242" y="54887"/>
                </a:lnTo>
                <a:lnTo>
                  <a:pt x="764679" y="36591"/>
                </a:lnTo>
                <a:lnTo>
                  <a:pt x="721039" y="21955"/>
                </a:lnTo>
                <a:lnTo>
                  <a:pt x="676563" y="10977"/>
                </a:lnTo>
                <a:lnTo>
                  <a:pt x="631489" y="3659"/>
                </a:lnTo>
                <a:lnTo>
                  <a:pt x="586057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1FEA52EA-28A8-0B44-B78A-09FE629EA662}"/>
              </a:ext>
            </a:extLst>
          </p:cNvPr>
          <p:cNvSpPr/>
          <p:nvPr/>
        </p:nvSpPr>
        <p:spPr>
          <a:xfrm>
            <a:off x="3424068" y="3166352"/>
            <a:ext cx="683442" cy="683442"/>
          </a:xfrm>
          <a:custGeom>
            <a:avLst/>
            <a:gdLst/>
            <a:ahLst/>
            <a:cxnLst/>
            <a:rect l="l" t="t" r="r" b="b"/>
            <a:pathLst>
              <a:path w="1127125" h="1127125">
                <a:moveTo>
                  <a:pt x="586070" y="0"/>
                </a:moveTo>
                <a:lnTo>
                  <a:pt x="540519" y="0"/>
                </a:lnTo>
                <a:lnTo>
                  <a:pt x="495088" y="3659"/>
                </a:lnTo>
                <a:lnTo>
                  <a:pt x="450016" y="10977"/>
                </a:lnTo>
                <a:lnTo>
                  <a:pt x="405542" y="21955"/>
                </a:lnTo>
                <a:lnTo>
                  <a:pt x="361906" y="36591"/>
                </a:lnTo>
                <a:lnTo>
                  <a:pt x="319346" y="54887"/>
                </a:lnTo>
                <a:lnTo>
                  <a:pt x="278103" y="76842"/>
                </a:lnTo>
                <a:lnTo>
                  <a:pt x="238415" y="102457"/>
                </a:lnTo>
                <a:lnTo>
                  <a:pt x="200522" y="131730"/>
                </a:lnTo>
                <a:lnTo>
                  <a:pt x="164663" y="164663"/>
                </a:lnTo>
                <a:lnTo>
                  <a:pt x="131730" y="200522"/>
                </a:lnTo>
                <a:lnTo>
                  <a:pt x="102457" y="238415"/>
                </a:lnTo>
                <a:lnTo>
                  <a:pt x="76842" y="278103"/>
                </a:lnTo>
                <a:lnTo>
                  <a:pt x="54887" y="319346"/>
                </a:lnTo>
                <a:lnTo>
                  <a:pt x="36591" y="361906"/>
                </a:lnTo>
                <a:lnTo>
                  <a:pt x="21955" y="405542"/>
                </a:lnTo>
                <a:lnTo>
                  <a:pt x="10977" y="450016"/>
                </a:lnTo>
                <a:lnTo>
                  <a:pt x="3659" y="495088"/>
                </a:lnTo>
                <a:lnTo>
                  <a:pt x="0" y="540519"/>
                </a:lnTo>
                <a:lnTo>
                  <a:pt x="0" y="586070"/>
                </a:lnTo>
                <a:lnTo>
                  <a:pt x="3659" y="631501"/>
                </a:lnTo>
                <a:lnTo>
                  <a:pt x="10977" y="676573"/>
                </a:lnTo>
                <a:lnTo>
                  <a:pt x="21955" y="721047"/>
                </a:lnTo>
                <a:lnTo>
                  <a:pt x="36591" y="764684"/>
                </a:lnTo>
                <a:lnTo>
                  <a:pt x="54887" y="807243"/>
                </a:lnTo>
                <a:lnTo>
                  <a:pt x="76842" y="848486"/>
                </a:lnTo>
                <a:lnTo>
                  <a:pt x="102457" y="888174"/>
                </a:lnTo>
                <a:lnTo>
                  <a:pt x="131730" y="926067"/>
                </a:lnTo>
                <a:lnTo>
                  <a:pt x="164663" y="961926"/>
                </a:lnTo>
                <a:lnTo>
                  <a:pt x="200522" y="994859"/>
                </a:lnTo>
                <a:lnTo>
                  <a:pt x="238415" y="1024133"/>
                </a:lnTo>
                <a:lnTo>
                  <a:pt x="278103" y="1049747"/>
                </a:lnTo>
                <a:lnTo>
                  <a:pt x="319346" y="1071702"/>
                </a:lnTo>
                <a:lnTo>
                  <a:pt x="361906" y="1089998"/>
                </a:lnTo>
                <a:lnTo>
                  <a:pt x="405542" y="1104635"/>
                </a:lnTo>
                <a:lnTo>
                  <a:pt x="450016" y="1115612"/>
                </a:lnTo>
                <a:lnTo>
                  <a:pt x="495088" y="1122930"/>
                </a:lnTo>
                <a:lnTo>
                  <a:pt x="540519" y="1126590"/>
                </a:lnTo>
                <a:lnTo>
                  <a:pt x="586070" y="1126590"/>
                </a:lnTo>
                <a:lnTo>
                  <a:pt x="631501" y="1122930"/>
                </a:lnTo>
                <a:lnTo>
                  <a:pt x="676573" y="1115612"/>
                </a:lnTo>
                <a:lnTo>
                  <a:pt x="721047" y="1104635"/>
                </a:lnTo>
                <a:lnTo>
                  <a:pt x="764684" y="1089998"/>
                </a:lnTo>
                <a:lnTo>
                  <a:pt x="807243" y="1071702"/>
                </a:lnTo>
                <a:lnTo>
                  <a:pt x="848486" y="1049747"/>
                </a:lnTo>
                <a:lnTo>
                  <a:pt x="888174" y="1024133"/>
                </a:lnTo>
                <a:lnTo>
                  <a:pt x="926067" y="994859"/>
                </a:lnTo>
                <a:lnTo>
                  <a:pt x="961926" y="961926"/>
                </a:lnTo>
                <a:lnTo>
                  <a:pt x="994859" y="926067"/>
                </a:lnTo>
                <a:lnTo>
                  <a:pt x="1024133" y="888174"/>
                </a:lnTo>
                <a:lnTo>
                  <a:pt x="1049747" y="848486"/>
                </a:lnTo>
                <a:lnTo>
                  <a:pt x="1071702" y="807243"/>
                </a:lnTo>
                <a:lnTo>
                  <a:pt x="1089998" y="764684"/>
                </a:lnTo>
                <a:lnTo>
                  <a:pt x="1104635" y="721047"/>
                </a:lnTo>
                <a:lnTo>
                  <a:pt x="1115612" y="676573"/>
                </a:lnTo>
                <a:lnTo>
                  <a:pt x="1122930" y="631501"/>
                </a:lnTo>
                <a:lnTo>
                  <a:pt x="1126590" y="586070"/>
                </a:lnTo>
                <a:lnTo>
                  <a:pt x="1126590" y="540519"/>
                </a:lnTo>
                <a:lnTo>
                  <a:pt x="1122930" y="495088"/>
                </a:lnTo>
                <a:lnTo>
                  <a:pt x="1115612" y="450016"/>
                </a:lnTo>
                <a:lnTo>
                  <a:pt x="1104635" y="405542"/>
                </a:lnTo>
                <a:lnTo>
                  <a:pt x="1089998" y="361906"/>
                </a:lnTo>
                <a:lnTo>
                  <a:pt x="1071702" y="319346"/>
                </a:lnTo>
                <a:lnTo>
                  <a:pt x="1049747" y="278103"/>
                </a:lnTo>
                <a:lnTo>
                  <a:pt x="1024133" y="238415"/>
                </a:lnTo>
                <a:lnTo>
                  <a:pt x="994859" y="200522"/>
                </a:lnTo>
                <a:lnTo>
                  <a:pt x="961926" y="164663"/>
                </a:lnTo>
                <a:lnTo>
                  <a:pt x="926067" y="131730"/>
                </a:lnTo>
                <a:lnTo>
                  <a:pt x="888174" y="102457"/>
                </a:lnTo>
                <a:lnTo>
                  <a:pt x="848486" y="76842"/>
                </a:lnTo>
                <a:lnTo>
                  <a:pt x="807243" y="54887"/>
                </a:lnTo>
                <a:lnTo>
                  <a:pt x="764684" y="36591"/>
                </a:lnTo>
                <a:lnTo>
                  <a:pt x="721047" y="21955"/>
                </a:lnTo>
                <a:lnTo>
                  <a:pt x="676573" y="10977"/>
                </a:lnTo>
                <a:lnTo>
                  <a:pt x="631501" y="3659"/>
                </a:lnTo>
                <a:lnTo>
                  <a:pt x="586070" y="0"/>
                </a:lnTo>
                <a:close/>
              </a:path>
            </a:pathLst>
          </a:custGeom>
          <a:solidFill>
            <a:srgbClr val="3C3D47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5F7CD97B-2A32-1547-92B7-469F5DB017F8}"/>
              </a:ext>
            </a:extLst>
          </p:cNvPr>
          <p:cNvSpPr/>
          <p:nvPr/>
        </p:nvSpPr>
        <p:spPr>
          <a:xfrm>
            <a:off x="9130894" y="2258839"/>
            <a:ext cx="773085" cy="7587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EBCD9775-3D9D-F349-9415-76EC41B612D0}"/>
              </a:ext>
            </a:extLst>
          </p:cNvPr>
          <p:cNvSpPr/>
          <p:nvPr/>
        </p:nvSpPr>
        <p:spPr>
          <a:xfrm>
            <a:off x="5314983" y="2849728"/>
            <a:ext cx="253266" cy="25326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F057F5E7-3933-214B-A07F-FC215E55F657}"/>
              </a:ext>
            </a:extLst>
          </p:cNvPr>
          <p:cNvSpPr/>
          <p:nvPr/>
        </p:nvSpPr>
        <p:spPr>
          <a:xfrm>
            <a:off x="942288" y="2511580"/>
            <a:ext cx="253262" cy="25326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D5C9D584-1956-6649-9D95-2F5D6B405B14}"/>
              </a:ext>
            </a:extLst>
          </p:cNvPr>
          <p:cNvSpPr/>
          <p:nvPr/>
        </p:nvSpPr>
        <p:spPr>
          <a:xfrm>
            <a:off x="4334268" y="3228052"/>
            <a:ext cx="451503" cy="55614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9" name="object 55">
            <a:extLst>
              <a:ext uri="{FF2B5EF4-FFF2-40B4-BE49-F238E27FC236}">
                <a16:creationId xmlns:a16="http://schemas.microsoft.com/office/drawing/2014/main" id="{6DEA4901-E68B-0046-A351-6260FFE55EBF}"/>
              </a:ext>
            </a:extLst>
          </p:cNvPr>
          <p:cNvSpPr/>
          <p:nvPr/>
        </p:nvSpPr>
        <p:spPr>
          <a:xfrm>
            <a:off x="3437526" y="2763818"/>
            <a:ext cx="253266" cy="25326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0" name="object 56">
            <a:extLst>
              <a:ext uri="{FF2B5EF4-FFF2-40B4-BE49-F238E27FC236}">
                <a16:creationId xmlns:a16="http://schemas.microsoft.com/office/drawing/2014/main" id="{69DBA5FD-AAA9-5542-AFAC-83AECC910F7F}"/>
              </a:ext>
            </a:extLst>
          </p:cNvPr>
          <p:cNvSpPr/>
          <p:nvPr/>
        </p:nvSpPr>
        <p:spPr>
          <a:xfrm>
            <a:off x="10706633" y="1873154"/>
            <a:ext cx="567515" cy="61237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787D444A-D318-E749-A040-68317101D9F1}"/>
              </a:ext>
            </a:extLst>
          </p:cNvPr>
          <p:cNvSpPr/>
          <p:nvPr/>
        </p:nvSpPr>
        <p:spPr>
          <a:xfrm>
            <a:off x="7955866" y="3205551"/>
            <a:ext cx="253282" cy="25326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014E0D64-7A0B-E448-99A6-04CAE615131E}"/>
              </a:ext>
            </a:extLst>
          </p:cNvPr>
          <p:cNvSpPr/>
          <p:nvPr/>
        </p:nvSpPr>
        <p:spPr>
          <a:xfrm>
            <a:off x="11105912" y="2444953"/>
            <a:ext cx="253236" cy="2532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3" name="object 59">
            <a:extLst>
              <a:ext uri="{FF2B5EF4-FFF2-40B4-BE49-F238E27FC236}">
                <a16:creationId xmlns:a16="http://schemas.microsoft.com/office/drawing/2014/main" id="{BA34DCFD-E8EB-094D-8E37-114467829FBB}"/>
              </a:ext>
            </a:extLst>
          </p:cNvPr>
          <p:cNvSpPr/>
          <p:nvPr/>
        </p:nvSpPr>
        <p:spPr>
          <a:xfrm>
            <a:off x="890264" y="3612674"/>
            <a:ext cx="253266" cy="25326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4" name="object 60">
            <a:extLst>
              <a:ext uri="{FF2B5EF4-FFF2-40B4-BE49-F238E27FC236}">
                <a16:creationId xmlns:a16="http://schemas.microsoft.com/office/drawing/2014/main" id="{CE8C87F6-5A1F-844E-96B4-D5B0E0C1BE0C}"/>
              </a:ext>
            </a:extLst>
          </p:cNvPr>
          <p:cNvSpPr/>
          <p:nvPr/>
        </p:nvSpPr>
        <p:spPr>
          <a:xfrm>
            <a:off x="8180179" y="3481328"/>
            <a:ext cx="1088556" cy="100744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5" name="object 61">
            <a:extLst>
              <a:ext uri="{FF2B5EF4-FFF2-40B4-BE49-F238E27FC236}">
                <a16:creationId xmlns:a16="http://schemas.microsoft.com/office/drawing/2014/main" id="{599D9FBC-ABC9-CA48-BBE3-797AC3A3A469}"/>
              </a:ext>
            </a:extLst>
          </p:cNvPr>
          <p:cNvSpPr/>
          <p:nvPr/>
        </p:nvSpPr>
        <p:spPr>
          <a:xfrm>
            <a:off x="10056770" y="3611910"/>
            <a:ext cx="1247521" cy="8383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27F4A82A-0B6F-4D40-AE41-7DB8917A511F}"/>
              </a:ext>
            </a:extLst>
          </p:cNvPr>
          <p:cNvSpPr/>
          <p:nvPr/>
        </p:nvSpPr>
        <p:spPr>
          <a:xfrm>
            <a:off x="3876818" y="1365438"/>
            <a:ext cx="1474278" cy="133111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59B0C2B0-10B5-954A-9254-CDAE9684FA0F}"/>
              </a:ext>
            </a:extLst>
          </p:cNvPr>
          <p:cNvSpPr/>
          <p:nvPr/>
        </p:nvSpPr>
        <p:spPr>
          <a:xfrm>
            <a:off x="9930184" y="1487968"/>
            <a:ext cx="758754" cy="75875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76109A9F-287B-6744-A54C-1E7F506BB076}"/>
              </a:ext>
            </a:extLst>
          </p:cNvPr>
          <p:cNvSpPr/>
          <p:nvPr/>
        </p:nvSpPr>
        <p:spPr>
          <a:xfrm>
            <a:off x="6857850" y="2511074"/>
            <a:ext cx="1377411" cy="89773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4F730771-14DF-D143-B5AC-20E57F1DE476}"/>
              </a:ext>
            </a:extLst>
          </p:cNvPr>
          <p:cNvSpPr/>
          <p:nvPr/>
        </p:nvSpPr>
        <p:spPr>
          <a:xfrm>
            <a:off x="2433162" y="3281922"/>
            <a:ext cx="1369111" cy="111945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0" name="object 66">
            <a:extLst>
              <a:ext uri="{FF2B5EF4-FFF2-40B4-BE49-F238E27FC236}">
                <a16:creationId xmlns:a16="http://schemas.microsoft.com/office/drawing/2014/main" id="{6B7CF764-95E2-C949-BF70-64C907069F61}"/>
              </a:ext>
            </a:extLst>
          </p:cNvPr>
          <p:cNvSpPr/>
          <p:nvPr/>
        </p:nvSpPr>
        <p:spPr>
          <a:xfrm>
            <a:off x="427677" y="1495897"/>
            <a:ext cx="758752" cy="75875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1" name="object 67">
            <a:extLst>
              <a:ext uri="{FF2B5EF4-FFF2-40B4-BE49-F238E27FC236}">
                <a16:creationId xmlns:a16="http://schemas.microsoft.com/office/drawing/2014/main" id="{D3BD34E7-F4C0-E541-8647-E335E4242741}"/>
              </a:ext>
            </a:extLst>
          </p:cNvPr>
          <p:cNvSpPr/>
          <p:nvPr/>
        </p:nvSpPr>
        <p:spPr>
          <a:xfrm>
            <a:off x="6256373" y="2017071"/>
            <a:ext cx="354545" cy="35456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2" name="object 68">
            <a:extLst>
              <a:ext uri="{FF2B5EF4-FFF2-40B4-BE49-F238E27FC236}">
                <a16:creationId xmlns:a16="http://schemas.microsoft.com/office/drawing/2014/main" id="{B8B48235-E7B3-154D-BA14-7FB13DE69FDB}"/>
              </a:ext>
            </a:extLst>
          </p:cNvPr>
          <p:cNvSpPr/>
          <p:nvPr/>
        </p:nvSpPr>
        <p:spPr>
          <a:xfrm>
            <a:off x="3136611" y="1637698"/>
            <a:ext cx="354564" cy="35456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3" name="object 69">
            <a:extLst>
              <a:ext uri="{FF2B5EF4-FFF2-40B4-BE49-F238E27FC236}">
                <a16:creationId xmlns:a16="http://schemas.microsoft.com/office/drawing/2014/main" id="{BB359EBE-C756-6545-86D2-BE1A99E39E68}"/>
              </a:ext>
            </a:extLst>
          </p:cNvPr>
          <p:cNvSpPr/>
          <p:nvPr/>
        </p:nvSpPr>
        <p:spPr>
          <a:xfrm>
            <a:off x="2117439" y="1642458"/>
            <a:ext cx="354564" cy="35456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4" name="object 70">
            <a:extLst>
              <a:ext uri="{FF2B5EF4-FFF2-40B4-BE49-F238E27FC236}">
                <a16:creationId xmlns:a16="http://schemas.microsoft.com/office/drawing/2014/main" id="{D56D0FAF-C5E3-E94C-A975-E415574887BA}"/>
              </a:ext>
            </a:extLst>
          </p:cNvPr>
          <p:cNvSpPr/>
          <p:nvPr/>
        </p:nvSpPr>
        <p:spPr>
          <a:xfrm>
            <a:off x="7982771" y="1697989"/>
            <a:ext cx="354581" cy="35456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5" name="object 71">
            <a:extLst>
              <a:ext uri="{FF2B5EF4-FFF2-40B4-BE49-F238E27FC236}">
                <a16:creationId xmlns:a16="http://schemas.microsoft.com/office/drawing/2014/main" id="{45C9C707-085B-C44E-BFF7-6225BF78ABC0}"/>
              </a:ext>
            </a:extLst>
          </p:cNvPr>
          <p:cNvSpPr/>
          <p:nvPr/>
        </p:nvSpPr>
        <p:spPr>
          <a:xfrm>
            <a:off x="9201055" y="1697989"/>
            <a:ext cx="354565" cy="35456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6" name="object 72">
            <a:extLst>
              <a:ext uri="{FF2B5EF4-FFF2-40B4-BE49-F238E27FC236}">
                <a16:creationId xmlns:a16="http://schemas.microsoft.com/office/drawing/2014/main" id="{A5A897A4-ECAB-9646-9975-EB1EC118E679}"/>
              </a:ext>
            </a:extLst>
          </p:cNvPr>
          <p:cNvSpPr/>
          <p:nvPr/>
        </p:nvSpPr>
        <p:spPr>
          <a:xfrm>
            <a:off x="-25582" y="1514803"/>
            <a:ext cx="150837" cy="35051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7" name="object 73">
            <a:extLst>
              <a:ext uri="{FF2B5EF4-FFF2-40B4-BE49-F238E27FC236}">
                <a16:creationId xmlns:a16="http://schemas.microsoft.com/office/drawing/2014/main" id="{8CDC94FF-6F70-8C46-8471-191D073DE218}"/>
              </a:ext>
            </a:extLst>
          </p:cNvPr>
          <p:cNvSpPr/>
          <p:nvPr/>
        </p:nvSpPr>
        <p:spPr>
          <a:xfrm>
            <a:off x="8805489" y="1873153"/>
            <a:ext cx="354534" cy="35456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8" name="object 74">
            <a:extLst>
              <a:ext uri="{FF2B5EF4-FFF2-40B4-BE49-F238E27FC236}">
                <a16:creationId xmlns:a16="http://schemas.microsoft.com/office/drawing/2014/main" id="{C9C507B0-D93F-7149-B897-5E84D4FCCA79}"/>
              </a:ext>
            </a:extLst>
          </p:cNvPr>
          <p:cNvSpPr/>
          <p:nvPr/>
        </p:nvSpPr>
        <p:spPr>
          <a:xfrm>
            <a:off x="11647697" y="3998232"/>
            <a:ext cx="516993" cy="75875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9" name="object 75">
            <a:extLst>
              <a:ext uri="{FF2B5EF4-FFF2-40B4-BE49-F238E27FC236}">
                <a16:creationId xmlns:a16="http://schemas.microsoft.com/office/drawing/2014/main" id="{607A19C4-5D88-A145-A3A1-CC1D2017760C}"/>
              </a:ext>
            </a:extLst>
          </p:cNvPr>
          <p:cNvSpPr/>
          <p:nvPr/>
        </p:nvSpPr>
        <p:spPr>
          <a:xfrm>
            <a:off x="1138213" y="3770009"/>
            <a:ext cx="758752" cy="75875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0" name="object 76">
            <a:extLst>
              <a:ext uri="{FF2B5EF4-FFF2-40B4-BE49-F238E27FC236}">
                <a16:creationId xmlns:a16="http://schemas.microsoft.com/office/drawing/2014/main" id="{766C9B5C-AB59-4942-9224-E3554E5AFE5D}"/>
              </a:ext>
            </a:extLst>
          </p:cNvPr>
          <p:cNvSpPr/>
          <p:nvPr/>
        </p:nvSpPr>
        <p:spPr>
          <a:xfrm>
            <a:off x="-25581" y="4267607"/>
            <a:ext cx="157496" cy="61602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1" name="object 77">
            <a:extLst>
              <a:ext uri="{FF2B5EF4-FFF2-40B4-BE49-F238E27FC236}">
                <a16:creationId xmlns:a16="http://schemas.microsoft.com/office/drawing/2014/main" id="{59990D55-BE9E-D84B-807E-A918C6C7D3CA}"/>
              </a:ext>
            </a:extLst>
          </p:cNvPr>
          <p:cNvSpPr/>
          <p:nvPr/>
        </p:nvSpPr>
        <p:spPr>
          <a:xfrm>
            <a:off x="457781" y="4046810"/>
            <a:ext cx="354565" cy="35456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2" name="object 78">
            <a:extLst>
              <a:ext uri="{FF2B5EF4-FFF2-40B4-BE49-F238E27FC236}">
                <a16:creationId xmlns:a16="http://schemas.microsoft.com/office/drawing/2014/main" id="{3865F98D-F587-EA4E-8BE5-FF75E1D1C82B}"/>
              </a:ext>
            </a:extLst>
          </p:cNvPr>
          <p:cNvSpPr/>
          <p:nvPr/>
        </p:nvSpPr>
        <p:spPr>
          <a:xfrm>
            <a:off x="7775092" y="4392505"/>
            <a:ext cx="354534" cy="35456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3" name="object 79">
            <a:extLst>
              <a:ext uri="{FF2B5EF4-FFF2-40B4-BE49-F238E27FC236}">
                <a16:creationId xmlns:a16="http://schemas.microsoft.com/office/drawing/2014/main" id="{2D913214-8B21-B445-84C6-2821A270ACCF}"/>
              </a:ext>
            </a:extLst>
          </p:cNvPr>
          <p:cNvSpPr/>
          <p:nvPr/>
        </p:nvSpPr>
        <p:spPr>
          <a:xfrm>
            <a:off x="481807" y="452215"/>
            <a:ext cx="11165592" cy="635600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78345260-85C7-CD49-A5D8-A0A42B075995}"/>
              </a:ext>
            </a:extLst>
          </p:cNvPr>
          <p:cNvSpPr/>
          <p:nvPr/>
        </p:nvSpPr>
        <p:spPr>
          <a:xfrm>
            <a:off x="-584167" y="637806"/>
            <a:ext cx="12304832" cy="55092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	 </a:t>
            </a:r>
            <a:r>
              <a:rPr lang="en-US" sz="6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ESTRATÉGIA </a:t>
            </a:r>
            <a:r>
              <a:rPr lang="en-US" sz="66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FOCADA NO CLIENTE</a:t>
            </a:r>
            <a:endParaRPr lang="en-US" sz="7200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marL="3600450" lvl="6" indent="-857250"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CLIENTE NO CENTRO </a:t>
            </a:r>
          </a:p>
          <a:p>
            <a:pPr marL="3600450" lvl="6" indent="-857250"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ALINHAR PROCESSOS INTERNOS E PONTOS DE CONTATO</a:t>
            </a:r>
          </a:p>
          <a:p>
            <a:pPr marL="3600450" lvl="6" indent="-857250"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ATUAÇÃO TÉCNICA &amp; COMERCIAL</a:t>
            </a:r>
          </a:p>
          <a:p>
            <a:pPr marL="3600450" lvl="6" indent="-857250"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CONHECER E DESENVOLVER O CLIENTE</a:t>
            </a:r>
          </a:p>
          <a:p>
            <a:pPr marL="3600450" lvl="6" indent="-857250"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DOMINAR A ESTRATÉGIA / POLÍTICAS</a:t>
            </a:r>
          </a:p>
          <a:p>
            <a:pPr marL="3600450" lvl="6" indent="-857250"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CRIAR UM PADRÃO DE VENDAS</a:t>
            </a:r>
          </a:p>
          <a:p>
            <a:pPr marL="3600450" lvl="6" indent="-857250"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anose="020B0706040902060204" pitchFamily="34" charset="0"/>
              </a:rPr>
              <a:t>CULTURA DE VENDAS POR TODA EMPRESA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9140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Estrada de terra&#10;&#10;Descrição gerada automaticamente">
            <a:extLst>
              <a:ext uri="{FF2B5EF4-FFF2-40B4-BE49-F238E27FC236}">
                <a16:creationId xmlns:a16="http://schemas.microsoft.com/office/drawing/2014/main" id="{196F0790-70BF-D04F-914F-1B5D1B6DF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8" r="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B059B4C-A5D2-0F4A-9205-CD5E43411D30}"/>
              </a:ext>
            </a:extLst>
          </p:cNvPr>
          <p:cNvSpPr txBox="1"/>
          <p:nvPr/>
        </p:nvSpPr>
        <p:spPr>
          <a:xfrm>
            <a:off x="473612" y="1413462"/>
            <a:ext cx="13052041" cy="4893647"/>
          </a:xfrm>
          <a:prstGeom prst="rect">
            <a:avLst/>
          </a:prstGeom>
          <a:noFill/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FFFF00"/>
                </a:solidFill>
                <a:latin typeface="Gill Sans Ultra Bold" panose="020B0A02020104020203" pitchFamily="34" charset="77"/>
              </a:rPr>
              <a:t>+ OPORTUNIDADES </a:t>
            </a:r>
          </a:p>
          <a:p>
            <a:r>
              <a:rPr lang="pt-BR" sz="7200" dirty="0">
                <a:solidFill>
                  <a:srgbClr val="FFFF00"/>
                </a:solidFill>
                <a:latin typeface="Gill Sans Ultra Bold" panose="020B0A02020104020203" pitchFamily="34" charset="77"/>
              </a:rPr>
              <a:t>+ COMPETIÇÃO</a:t>
            </a:r>
          </a:p>
          <a:p>
            <a:r>
              <a:rPr lang="pt-BR" sz="7200" dirty="0">
                <a:solidFill>
                  <a:srgbClr val="FFFF00"/>
                </a:solidFill>
                <a:latin typeface="Gill Sans Ultra Bold" panose="020B0A02020104020203" pitchFamily="34" charset="77"/>
              </a:rPr>
              <a:t>= </a:t>
            </a:r>
            <a:r>
              <a:rPr lang="pt-BR" sz="7200" u="sng" dirty="0">
                <a:solidFill>
                  <a:srgbClr val="FFFF00"/>
                </a:solidFill>
                <a:latin typeface="Gill Sans Ultra Bold" panose="020B0A02020104020203" pitchFamily="34" charset="77"/>
              </a:rPr>
              <a:t>SINGULARIDADE</a:t>
            </a:r>
          </a:p>
          <a:p>
            <a:r>
              <a:rPr lang="pt-BR" sz="7200" dirty="0">
                <a:solidFill>
                  <a:srgbClr val="FFFF00"/>
                </a:solidFill>
                <a:latin typeface="Gill Sans Ultra Bold" panose="020B0A02020104020203" pitchFamily="34" charset="77"/>
              </a:rPr>
              <a:t>= </a:t>
            </a:r>
            <a:r>
              <a:rPr lang="pt-BR" sz="8000" dirty="0">
                <a:solidFill>
                  <a:srgbClr val="FFFF00"/>
                </a:solidFill>
                <a:latin typeface="Gill Sans Ultra Bold" panose="020B0A02020104020203" pitchFamily="34" charset="77"/>
              </a:rPr>
              <a:t>++ </a:t>
            </a:r>
            <a:r>
              <a:rPr lang="pt-BR" sz="9600" dirty="0">
                <a:solidFill>
                  <a:srgbClr val="FFFF00"/>
                </a:solidFill>
                <a:latin typeface="Gill Sans Ultra Bold" panose="020B0A02020104020203" pitchFamily="34" charset="77"/>
              </a:rPr>
              <a:t>EXECUÇÃO</a:t>
            </a:r>
            <a:endParaRPr lang="pt-BR" sz="7200" dirty="0">
              <a:solidFill>
                <a:srgbClr val="FFFF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08B9A0B7-9021-D84A-9C8A-6DB8C293F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769" y="355866"/>
            <a:ext cx="9706708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Tahoma" pitchFamily="34" charset="0"/>
                <a:cs typeface="Tahoma" pitchFamily="34" charset="0"/>
              </a:rPr>
              <a:t>O CAMINHO É PELA </a:t>
            </a:r>
            <a:r>
              <a:rPr lang="pt-BR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Tahoma" pitchFamily="34" charset="0"/>
                <a:cs typeface="Tahoma" pitchFamily="34" charset="0"/>
              </a:rPr>
              <a:t>ESTRATÉGIA DE EXECUÇÃO 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808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801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1810877" y="1301844"/>
            <a:ext cx="40133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Calibri" pitchFamily="34" charset="0"/>
              </a:rPr>
              <a:t>CULTURA </a:t>
            </a: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Calibri" pitchFamily="34" charset="0"/>
              </a:rPr>
              <a:t>DE</a:t>
            </a:r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Calibri" pitchFamily="34" charset="0"/>
              </a:rPr>
              <a:t> MERCADO</a:t>
            </a:r>
            <a:endParaRPr lang="pt-BR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itchFamily="34" charset="0"/>
              <a:cs typeface="Calibri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7522716" y="832637"/>
            <a:ext cx="2971800" cy="4953000"/>
            <a:chOff x="5905500" y="1044455"/>
            <a:chExt cx="2971800" cy="4953000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60418" name="Rectangle 2"/>
            <p:cNvSpPr>
              <a:spLocks noChangeArrowheads="1"/>
            </p:cNvSpPr>
            <p:nvPr/>
          </p:nvSpPr>
          <p:spPr bwMode="auto">
            <a:xfrm>
              <a:off x="5905500" y="1044455"/>
              <a:ext cx="2971800" cy="4953000"/>
            </a:xfrm>
            <a:prstGeom prst="rect">
              <a:avLst/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prstMaterial="matte"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Char char="§"/>
                <a:defRPr/>
              </a:pPr>
              <a:endParaRPr lang="pt-BR" sz="105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Char char="§"/>
                <a:defRPr/>
              </a:pPr>
              <a:endParaRPr lang="pt-BR" sz="105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POLÍTICA</a:t>
              </a: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LEGISLAÇÃO </a:t>
              </a: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GOVERNO</a:t>
              </a: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ECONOMIA</a:t>
              </a: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IMPRENSA</a:t>
              </a: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TECNOLOGIA</a:t>
              </a: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CULTURA</a:t>
              </a: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SOCIEDADE</a:t>
              </a: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CLIMA</a:t>
              </a: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VALORES</a:t>
              </a:r>
            </a:p>
            <a:p>
              <a:pPr algn="r">
                <a:buClr>
                  <a:srgbClr val="000000"/>
                </a:buClr>
                <a:buSzPct val="100000"/>
                <a:buFont typeface="Wingdings" pitchFamily="2" charset="2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ETC...</a:t>
              </a:r>
            </a:p>
          </p:txBody>
        </p:sp>
        <p:sp>
          <p:nvSpPr>
            <p:cNvPr id="166917" name="Rectangle 3"/>
            <p:cNvSpPr>
              <a:spLocks noChangeArrowheads="1"/>
            </p:cNvSpPr>
            <p:nvPr/>
          </p:nvSpPr>
          <p:spPr bwMode="auto">
            <a:xfrm>
              <a:off x="6794922" y="1490689"/>
              <a:ext cx="1981200" cy="45720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pt-BR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itchFamily="34" charset="0"/>
                  <a:cs typeface="Calibri" pitchFamily="34" charset="0"/>
                </a:rPr>
                <a:t>MACRO </a:t>
              </a:r>
            </a:p>
            <a:p>
              <a:pPr algn="ctr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pt-BR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itchFamily="34" charset="0"/>
                  <a:cs typeface="Calibri" pitchFamily="34" charset="0"/>
                </a:rPr>
                <a:t>AMBIENTE</a:t>
              </a:r>
            </a:p>
            <a:p>
              <a:pPr algn="ctr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pt-BR" sz="2400" b="1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Calibri" pitchFamily="34" charset="0"/>
                  <a:cs typeface="Calibri" pitchFamily="34" charset="0"/>
                </a:rPr>
                <a:t>cenário</a:t>
              </a:r>
              <a:endParaRPr lang="pt-BR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6940" name="Rectangle 14"/>
          <p:cNvSpPr>
            <a:spLocks noChangeArrowheads="1"/>
          </p:cNvSpPr>
          <p:nvPr/>
        </p:nvSpPr>
        <p:spPr bwMode="auto">
          <a:xfrm>
            <a:off x="3273223" y="6277825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  <a:ea typeface="Calibri" pitchFamily="34" charset="0"/>
                <a:cs typeface="Calibri" pitchFamily="34" charset="0"/>
              </a:rPr>
              <a:t>VARIÁVEIS </a:t>
            </a:r>
            <a:r>
              <a:rPr lang="pt-BR" sz="36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  <a:ea typeface="Calibri" pitchFamily="34" charset="0"/>
                <a:cs typeface="Calibri" pitchFamily="34" charset="0"/>
              </a:rPr>
              <a:t>CONTROLÁVEIS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5676900" y="1137353"/>
            <a:ext cx="2514600" cy="4191000"/>
            <a:chOff x="4152900" y="1501655"/>
            <a:chExt cx="2514600" cy="4191000"/>
          </a:xfrm>
          <a:solidFill>
            <a:srgbClr val="00B0F0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60420" name="Rectangle 4"/>
            <p:cNvSpPr>
              <a:spLocks noChangeArrowheads="1"/>
            </p:cNvSpPr>
            <p:nvPr/>
          </p:nvSpPr>
          <p:spPr bwMode="auto">
            <a:xfrm>
              <a:off x="4152900" y="1501655"/>
              <a:ext cx="2514600" cy="4191000"/>
            </a:xfrm>
            <a:prstGeom prst="rect">
              <a:avLst/>
            </a:prstGeom>
            <a:grpFill/>
            <a:ln>
              <a:noFill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prstMaterial="matte"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pt-BR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FORNECEDORES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CANAIS DE 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DISTRIBUIÇÃO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CONCORRENTES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en-US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CLIENTES</a:t>
              </a:r>
              <a:endParaRPr lang="pt-BR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ETC...</a:t>
              </a:r>
            </a:p>
          </p:txBody>
        </p:sp>
        <p:sp>
          <p:nvSpPr>
            <p:cNvPr id="166944" name="Rectangle 18"/>
            <p:cNvSpPr>
              <a:spLocks noChangeArrowheads="1"/>
            </p:cNvSpPr>
            <p:nvPr/>
          </p:nvSpPr>
          <p:spPr bwMode="auto">
            <a:xfrm>
              <a:off x="4758519" y="1789714"/>
              <a:ext cx="1524000" cy="60960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pt-BR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itchFamily="34" charset="0"/>
                  <a:cs typeface="Calibri" pitchFamily="34" charset="0"/>
                </a:rPr>
                <a:t>MICRO</a:t>
              </a:r>
            </a:p>
            <a:p>
              <a:pPr algn="ctr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pt-BR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itchFamily="34" charset="0"/>
                  <a:cs typeface="Calibri" pitchFamily="34" charset="0"/>
                </a:rPr>
                <a:t>AMBIENTE</a:t>
              </a:r>
            </a:p>
            <a:p>
              <a:pPr algn="ctr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pt-BR" sz="2400" b="1" i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Calibri" pitchFamily="34" charset="0"/>
                  <a:cs typeface="Calibri" pitchFamily="34" charset="0"/>
                </a:rPr>
                <a:t>mercado</a:t>
              </a:r>
              <a:endParaRPr lang="pt-BR" sz="4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66945" name="Rectangle 19"/>
          <p:cNvSpPr>
            <a:spLocks noChangeArrowheads="1"/>
          </p:cNvSpPr>
          <p:nvPr/>
        </p:nvSpPr>
        <p:spPr bwMode="auto">
          <a:xfrm>
            <a:off x="2645171" y="256823"/>
            <a:ext cx="671107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sz="48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  <a:ea typeface="Calibri" pitchFamily="34" charset="0"/>
                <a:cs typeface="Calibri" pitchFamily="34" charset="0"/>
              </a:rPr>
              <a:t>AMBIENTE DE NEGÓCIOS</a:t>
            </a:r>
            <a:endParaRPr lang="pt-BR"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3" name="Seta em curva para cima 2"/>
          <p:cNvSpPr/>
          <p:nvPr/>
        </p:nvSpPr>
        <p:spPr>
          <a:xfrm rot="18825361">
            <a:off x="7359161" y="5870863"/>
            <a:ext cx="1463355" cy="575128"/>
          </a:xfrm>
          <a:prstGeom prst="curved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6941" name="Rectangle 15"/>
          <p:cNvSpPr>
            <a:spLocks noChangeArrowheads="1"/>
          </p:cNvSpPr>
          <p:nvPr/>
        </p:nvSpPr>
        <p:spPr bwMode="auto">
          <a:xfrm>
            <a:off x="6594141" y="4775195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  <a:ea typeface="Calibri" pitchFamily="34" charset="0"/>
                <a:cs typeface="Calibri" pitchFamily="34" charset="0"/>
              </a:rPr>
              <a:t>VARIÁVEIS </a:t>
            </a:r>
            <a:r>
              <a:rPr lang="pt-BR" sz="32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  <a:ea typeface="Calibri" pitchFamily="34" charset="0"/>
                <a:cs typeface="Calibri" pitchFamily="34" charset="0"/>
              </a:rPr>
              <a:t>INCONTROLÁVEIS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4000500" y="1670753"/>
            <a:ext cx="2057400" cy="3352800"/>
            <a:chOff x="2476500" y="2035055"/>
            <a:chExt cx="2057400" cy="3352800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5" name="Grupo 4"/>
            <p:cNvGrpSpPr/>
            <p:nvPr/>
          </p:nvGrpSpPr>
          <p:grpSpPr>
            <a:xfrm>
              <a:off x="2476500" y="2035055"/>
              <a:ext cx="2057400" cy="3352800"/>
              <a:chOff x="2476500" y="2035055"/>
              <a:chExt cx="2057400" cy="3352800"/>
            </a:xfrm>
          </p:grpSpPr>
          <p:sp>
            <p:nvSpPr>
              <p:cNvPr id="60421" name="Rectangle 5"/>
              <p:cNvSpPr>
                <a:spLocks noChangeArrowheads="1"/>
              </p:cNvSpPr>
              <p:nvPr/>
            </p:nvSpPr>
            <p:spPr bwMode="auto">
              <a:xfrm>
                <a:off x="2476500" y="2035055"/>
                <a:ext cx="2057400" cy="33528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matte"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>
                <a:flatTx/>
              </a:bodyPr>
              <a:lstStyle/>
              <a:p>
                <a:pPr algn="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endParaRPr lang="pt-BR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endParaRPr>
              </a:p>
              <a:p>
                <a:pPr algn="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r>
                  <a:rPr lang="pt-B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  <a:cs typeface="Calibri" pitchFamily="34" charset="0"/>
                  </a:rPr>
                  <a:t>FINANÇAS</a:t>
                </a:r>
              </a:p>
              <a:p>
                <a:pPr algn="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r>
                  <a:rPr lang="pt-B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  <a:cs typeface="Calibri" pitchFamily="34" charset="0"/>
                  </a:rPr>
                  <a:t>RH</a:t>
                </a:r>
              </a:p>
              <a:p>
                <a:pPr algn="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r>
                  <a:rPr lang="pt-B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  <a:cs typeface="Calibri" pitchFamily="34" charset="0"/>
                  </a:rPr>
                  <a:t>PRODUÇÃO</a:t>
                </a:r>
              </a:p>
              <a:p>
                <a:pPr algn="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r>
                  <a:rPr lang="pt-B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  <a:cs typeface="Calibri" pitchFamily="34" charset="0"/>
                  </a:rPr>
                  <a:t>MANUTENÇÃO</a:t>
                </a:r>
              </a:p>
              <a:p>
                <a:pPr algn="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  <a:cs typeface="Calibri" pitchFamily="34" charset="0"/>
                  </a:rPr>
                  <a:t>VENDAS</a:t>
                </a:r>
              </a:p>
              <a:p>
                <a:pPr algn="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r>
                  <a:rPr lang="en-US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  <a:cs typeface="Calibri" pitchFamily="34" charset="0"/>
                  </a:rPr>
                  <a:t>Go to MARKET</a:t>
                </a:r>
                <a:endParaRPr lang="pt-BR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endParaRPr>
              </a:p>
              <a:p>
                <a:pPr algn="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defRPr/>
                </a:pPr>
                <a:r>
                  <a:rPr lang="pt-B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  <a:cs typeface="Calibri" pitchFamily="34" charset="0"/>
                  </a:rPr>
                  <a:t>ETC...</a:t>
                </a:r>
              </a:p>
            </p:txBody>
          </p:sp>
          <p:sp>
            <p:nvSpPr>
              <p:cNvPr id="166943" name="Rectangle 17"/>
              <p:cNvSpPr>
                <a:spLocks noChangeArrowheads="1"/>
              </p:cNvSpPr>
              <p:nvPr/>
            </p:nvSpPr>
            <p:spPr bwMode="auto">
              <a:xfrm>
                <a:off x="2847336" y="2275704"/>
                <a:ext cx="1371600" cy="457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pt-B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Calibri" pitchFamily="34" charset="0"/>
                    <a:cs typeface="Calibri" pitchFamily="34" charset="0"/>
                  </a:rPr>
                  <a:t>EMPRESA</a:t>
                </a:r>
                <a:endParaRPr lang="pt-B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itchFamily="34" charset="0"/>
                  <a:cs typeface="Calibri" pitchFamily="34" charset="0"/>
                </a:endParaRPr>
              </a:p>
              <a:p>
                <a:pPr algn="ct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pt-BR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player</a:t>
                </a:r>
                <a:endParaRPr lang="pt-BR" sz="32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2" name="Retângulo 1"/>
            <p:cNvSpPr/>
            <p:nvPr/>
          </p:nvSpPr>
          <p:spPr>
            <a:xfrm>
              <a:off x="3210027" y="3959146"/>
              <a:ext cx="1266683" cy="512898"/>
            </a:xfrm>
            <a:prstGeom prst="rect">
              <a:avLst/>
            </a:prstGeom>
            <a:noFill/>
            <a:ln w="57150">
              <a:noFill/>
              <a:prstDash val="sysDash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1980663" y="1856420"/>
            <a:ext cx="2133600" cy="2896992"/>
            <a:chOff x="456663" y="2220722"/>
            <a:chExt cx="2133600" cy="2896992"/>
          </a:xfrm>
          <a:solidFill>
            <a:srgbClr val="00B050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60422" name="Rectangle 6"/>
            <p:cNvSpPr>
              <a:spLocks noChangeArrowheads="1"/>
            </p:cNvSpPr>
            <p:nvPr/>
          </p:nvSpPr>
          <p:spPr bwMode="auto">
            <a:xfrm>
              <a:off x="456663" y="2220722"/>
              <a:ext cx="2133600" cy="2896992"/>
            </a:xfrm>
            <a:prstGeom prst="rect">
              <a:avLst/>
            </a:prstGeom>
            <a:grpFill/>
            <a:ln>
              <a:noFill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prstMaterial="matte"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PRODUTO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PREÇO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PRAÇA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400" b="1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PROMOÇÃO</a:t>
              </a:r>
              <a:endParaRPr lang="pt-BR" sz="1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6942" name="Rectangle 16"/>
            <p:cNvSpPr>
              <a:spLocks noChangeArrowheads="1"/>
            </p:cNvSpPr>
            <p:nvPr/>
          </p:nvSpPr>
          <p:spPr bwMode="auto">
            <a:xfrm>
              <a:off x="586567" y="2428104"/>
              <a:ext cx="1524000" cy="609600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pt-B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itchFamily="34" charset="0"/>
                  <a:cs typeface="Calibri" pitchFamily="34" charset="0"/>
                </a:rPr>
                <a:t>COMPOSTO DE 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pt-BR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itchFamily="34" charset="0"/>
                  <a:cs typeface="Calibri" pitchFamily="34" charset="0"/>
                </a:rPr>
                <a:t>MARKETING</a:t>
              </a:r>
              <a:endPara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36564" name="Text Box 20"/>
          <p:cNvSpPr txBox="1">
            <a:spLocks noChangeArrowheads="1"/>
          </p:cNvSpPr>
          <p:nvPr/>
        </p:nvSpPr>
        <p:spPr bwMode="auto">
          <a:xfrm>
            <a:off x="2140968" y="4246092"/>
            <a:ext cx="1791131" cy="1323439"/>
          </a:xfrm>
          <a:prstGeom prst="rect">
            <a:avLst/>
          </a:prstGeom>
          <a:solidFill>
            <a:srgbClr val="00B0F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FORÇA DE VENDAS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MERCHANDISING</a:t>
            </a:r>
            <a:endParaRPr lang="en-US" sz="1051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P&amp;P/RP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PÓS-VENDA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6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TRADEMKT</a:t>
            </a:r>
            <a:endParaRPr lang="pt-BR" sz="16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3273224" y="5490301"/>
            <a:ext cx="2107495" cy="65681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none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Calibri" pitchFamily="34" charset="0"/>
              </a:rPr>
              <a:t>EXECUÇÃO 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Calibri" pitchFamily="34" charset="0"/>
              </a:rPr>
              <a:t>COMERCIAL</a:t>
            </a:r>
            <a:endParaRPr lang="pt-BR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itchFamily="34" charset="0"/>
              <a:cs typeface="Calibri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645870" y="3575645"/>
            <a:ext cx="1363299" cy="54574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590003E-3920-BF46-BE63-145EF2EE9A96}"/>
              </a:ext>
            </a:extLst>
          </p:cNvPr>
          <p:cNvSpPr/>
          <p:nvPr/>
        </p:nvSpPr>
        <p:spPr>
          <a:xfrm rot="21247397">
            <a:off x="1737955" y="1063324"/>
            <a:ext cx="4320941" cy="1674453"/>
          </a:xfrm>
          <a:custGeom>
            <a:avLst/>
            <a:gdLst>
              <a:gd name="connsiteX0" fmla="*/ 0 w 4320941"/>
              <a:gd name="connsiteY0" fmla="*/ 0 h 1674453"/>
              <a:gd name="connsiteX1" fmla="*/ 496908 w 4320941"/>
              <a:gd name="connsiteY1" fmla="*/ 0 h 1674453"/>
              <a:gd name="connsiteX2" fmla="*/ 907398 w 4320941"/>
              <a:gd name="connsiteY2" fmla="*/ 0 h 1674453"/>
              <a:gd name="connsiteX3" fmla="*/ 1533934 w 4320941"/>
              <a:gd name="connsiteY3" fmla="*/ 0 h 1674453"/>
              <a:gd name="connsiteX4" fmla="*/ 2030842 w 4320941"/>
              <a:gd name="connsiteY4" fmla="*/ 0 h 1674453"/>
              <a:gd name="connsiteX5" fmla="*/ 2527750 w 4320941"/>
              <a:gd name="connsiteY5" fmla="*/ 0 h 1674453"/>
              <a:gd name="connsiteX6" fmla="*/ 3154287 w 4320941"/>
              <a:gd name="connsiteY6" fmla="*/ 0 h 1674453"/>
              <a:gd name="connsiteX7" fmla="*/ 3607986 w 4320941"/>
              <a:gd name="connsiteY7" fmla="*/ 0 h 1674453"/>
              <a:gd name="connsiteX8" fmla="*/ 4320941 w 4320941"/>
              <a:gd name="connsiteY8" fmla="*/ 0 h 1674453"/>
              <a:gd name="connsiteX9" fmla="*/ 4320941 w 4320941"/>
              <a:gd name="connsiteY9" fmla="*/ 591640 h 1674453"/>
              <a:gd name="connsiteX10" fmla="*/ 4320941 w 4320941"/>
              <a:gd name="connsiteY10" fmla="*/ 1116302 h 1674453"/>
              <a:gd name="connsiteX11" fmla="*/ 4320941 w 4320941"/>
              <a:gd name="connsiteY11" fmla="*/ 1674453 h 1674453"/>
              <a:gd name="connsiteX12" fmla="*/ 3737614 w 4320941"/>
              <a:gd name="connsiteY12" fmla="*/ 1674453 h 1674453"/>
              <a:gd name="connsiteX13" fmla="*/ 3111078 w 4320941"/>
              <a:gd name="connsiteY13" fmla="*/ 1674453 h 1674453"/>
              <a:gd name="connsiteX14" fmla="*/ 2484541 w 4320941"/>
              <a:gd name="connsiteY14" fmla="*/ 1674453 h 1674453"/>
              <a:gd name="connsiteX15" fmla="*/ 2030842 w 4320941"/>
              <a:gd name="connsiteY15" fmla="*/ 1674453 h 1674453"/>
              <a:gd name="connsiteX16" fmla="*/ 1490725 w 4320941"/>
              <a:gd name="connsiteY16" fmla="*/ 1674453 h 1674453"/>
              <a:gd name="connsiteX17" fmla="*/ 864188 w 4320941"/>
              <a:gd name="connsiteY17" fmla="*/ 1674453 h 1674453"/>
              <a:gd name="connsiteX18" fmla="*/ 0 w 4320941"/>
              <a:gd name="connsiteY18" fmla="*/ 1674453 h 1674453"/>
              <a:gd name="connsiteX19" fmla="*/ 0 w 4320941"/>
              <a:gd name="connsiteY19" fmla="*/ 1166536 h 1674453"/>
              <a:gd name="connsiteX20" fmla="*/ 0 w 4320941"/>
              <a:gd name="connsiteY20" fmla="*/ 641874 h 1674453"/>
              <a:gd name="connsiteX21" fmla="*/ 0 w 4320941"/>
              <a:gd name="connsiteY21" fmla="*/ 0 h 16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941" h="1674453" extrusionOk="0">
                <a:moveTo>
                  <a:pt x="0" y="0"/>
                </a:moveTo>
                <a:cubicBezTo>
                  <a:pt x="103669" y="-48279"/>
                  <a:pt x="253636" y="27900"/>
                  <a:pt x="496908" y="0"/>
                </a:cubicBezTo>
                <a:cubicBezTo>
                  <a:pt x="740180" y="-27900"/>
                  <a:pt x="702880" y="42143"/>
                  <a:pt x="907398" y="0"/>
                </a:cubicBezTo>
                <a:cubicBezTo>
                  <a:pt x="1111916" y="-42143"/>
                  <a:pt x="1363129" y="12451"/>
                  <a:pt x="1533934" y="0"/>
                </a:cubicBezTo>
                <a:cubicBezTo>
                  <a:pt x="1704739" y="-12451"/>
                  <a:pt x="1888547" y="16229"/>
                  <a:pt x="2030842" y="0"/>
                </a:cubicBezTo>
                <a:cubicBezTo>
                  <a:pt x="2173137" y="-16229"/>
                  <a:pt x="2354953" y="7866"/>
                  <a:pt x="2527750" y="0"/>
                </a:cubicBezTo>
                <a:cubicBezTo>
                  <a:pt x="2700547" y="-7866"/>
                  <a:pt x="2916677" y="23466"/>
                  <a:pt x="3154287" y="0"/>
                </a:cubicBezTo>
                <a:cubicBezTo>
                  <a:pt x="3391897" y="-23466"/>
                  <a:pt x="3394964" y="32937"/>
                  <a:pt x="3607986" y="0"/>
                </a:cubicBezTo>
                <a:cubicBezTo>
                  <a:pt x="3821008" y="-32937"/>
                  <a:pt x="4116770" y="61980"/>
                  <a:pt x="4320941" y="0"/>
                </a:cubicBezTo>
                <a:cubicBezTo>
                  <a:pt x="4352618" y="263250"/>
                  <a:pt x="4265662" y="367081"/>
                  <a:pt x="4320941" y="591640"/>
                </a:cubicBezTo>
                <a:cubicBezTo>
                  <a:pt x="4376220" y="816199"/>
                  <a:pt x="4320533" y="918373"/>
                  <a:pt x="4320941" y="1116302"/>
                </a:cubicBezTo>
                <a:cubicBezTo>
                  <a:pt x="4321349" y="1314231"/>
                  <a:pt x="4256238" y="1402202"/>
                  <a:pt x="4320941" y="1674453"/>
                </a:cubicBezTo>
                <a:cubicBezTo>
                  <a:pt x="4046324" y="1675978"/>
                  <a:pt x="3993149" y="1615825"/>
                  <a:pt x="3737614" y="1674453"/>
                </a:cubicBezTo>
                <a:cubicBezTo>
                  <a:pt x="3482079" y="1733081"/>
                  <a:pt x="3254065" y="1663779"/>
                  <a:pt x="3111078" y="1674453"/>
                </a:cubicBezTo>
                <a:cubicBezTo>
                  <a:pt x="2968091" y="1685127"/>
                  <a:pt x="2659838" y="1637549"/>
                  <a:pt x="2484541" y="1674453"/>
                </a:cubicBezTo>
                <a:cubicBezTo>
                  <a:pt x="2309244" y="1711357"/>
                  <a:pt x="2185555" y="1632293"/>
                  <a:pt x="2030842" y="1674453"/>
                </a:cubicBezTo>
                <a:cubicBezTo>
                  <a:pt x="1876129" y="1716613"/>
                  <a:pt x="1716050" y="1619384"/>
                  <a:pt x="1490725" y="1674453"/>
                </a:cubicBezTo>
                <a:cubicBezTo>
                  <a:pt x="1265400" y="1729522"/>
                  <a:pt x="993033" y="1632275"/>
                  <a:pt x="864188" y="1674453"/>
                </a:cubicBezTo>
                <a:cubicBezTo>
                  <a:pt x="735343" y="1716631"/>
                  <a:pt x="353502" y="1635732"/>
                  <a:pt x="0" y="1674453"/>
                </a:cubicBezTo>
                <a:cubicBezTo>
                  <a:pt x="-58731" y="1571340"/>
                  <a:pt x="41729" y="1394712"/>
                  <a:pt x="0" y="1166536"/>
                </a:cubicBezTo>
                <a:cubicBezTo>
                  <a:pt x="-41729" y="938360"/>
                  <a:pt x="1946" y="787633"/>
                  <a:pt x="0" y="641874"/>
                </a:cubicBezTo>
                <a:cubicBezTo>
                  <a:pt x="-1946" y="496115"/>
                  <a:pt x="36789" y="185412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3733C94-4712-934A-A453-6DC8DAA28D58}"/>
              </a:ext>
            </a:extLst>
          </p:cNvPr>
          <p:cNvSpPr/>
          <p:nvPr/>
        </p:nvSpPr>
        <p:spPr>
          <a:xfrm rot="21362511">
            <a:off x="6262957" y="967736"/>
            <a:ext cx="3958265" cy="1270991"/>
          </a:xfrm>
          <a:custGeom>
            <a:avLst/>
            <a:gdLst>
              <a:gd name="connsiteX0" fmla="*/ 0 w 3958265"/>
              <a:gd name="connsiteY0" fmla="*/ 0 h 1270991"/>
              <a:gd name="connsiteX1" fmla="*/ 525884 w 3958265"/>
              <a:gd name="connsiteY1" fmla="*/ 0 h 1270991"/>
              <a:gd name="connsiteX2" fmla="*/ 972602 w 3958265"/>
              <a:gd name="connsiteY2" fmla="*/ 0 h 1270991"/>
              <a:gd name="connsiteX3" fmla="*/ 1617234 w 3958265"/>
              <a:gd name="connsiteY3" fmla="*/ 0 h 1270991"/>
              <a:gd name="connsiteX4" fmla="*/ 2143118 w 3958265"/>
              <a:gd name="connsiteY4" fmla="*/ 0 h 1270991"/>
              <a:gd name="connsiteX5" fmla="*/ 2669002 w 3958265"/>
              <a:gd name="connsiteY5" fmla="*/ 0 h 1270991"/>
              <a:gd name="connsiteX6" fmla="*/ 3313633 w 3958265"/>
              <a:gd name="connsiteY6" fmla="*/ 0 h 1270991"/>
              <a:gd name="connsiteX7" fmla="*/ 3958265 w 3958265"/>
              <a:gd name="connsiteY7" fmla="*/ 0 h 1270991"/>
              <a:gd name="connsiteX8" fmla="*/ 3958265 w 3958265"/>
              <a:gd name="connsiteY8" fmla="*/ 449083 h 1270991"/>
              <a:gd name="connsiteX9" fmla="*/ 3958265 w 3958265"/>
              <a:gd name="connsiteY9" fmla="*/ 847327 h 1270991"/>
              <a:gd name="connsiteX10" fmla="*/ 3958265 w 3958265"/>
              <a:gd name="connsiteY10" fmla="*/ 1270991 h 1270991"/>
              <a:gd name="connsiteX11" fmla="*/ 3392799 w 3958265"/>
              <a:gd name="connsiteY11" fmla="*/ 1270991 h 1270991"/>
              <a:gd name="connsiteX12" fmla="*/ 2866915 w 3958265"/>
              <a:gd name="connsiteY12" fmla="*/ 1270991 h 1270991"/>
              <a:gd name="connsiteX13" fmla="*/ 2222283 w 3958265"/>
              <a:gd name="connsiteY13" fmla="*/ 1270991 h 1270991"/>
              <a:gd name="connsiteX14" fmla="*/ 1577651 w 3958265"/>
              <a:gd name="connsiteY14" fmla="*/ 1270991 h 1270991"/>
              <a:gd name="connsiteX15" fmla="*/ 1091350 w 3958265"/>
              <a:gd name="connsiteY15" fmla="*/ 1270991 h 1270991"/>
              <a:gd name="connsiteX16" fmla="*/ 525884 w 3958265"/>
              <a:gd name="connsiteY16" fmla="*/ 1270991 h 1270991"/>
              <a:gd name="connsiteX17" fmla="*/ 0 w 3958265"/>
              <a:gd name="connsiteY17" fmla="*/ 1270991 h 1270991"/>
              <a:gd name="connsiteX18" fmla="*/ 0 w 3958265"/>
              <a:gd name="connsiteY18" fmla="*/ 847327 h 1270991"/>
              <a:gd name="connsiteX19" fmla="*/ 0 w 3958265"/>
              <a:gd name="connsiteY19" fmla="*/ 449083 h 1270991"/>
              <a:gd name="connsiteX20" fmla="*/ 0 w 3958265"/>
              <a:gd name="connsiteY20" fmla="*/ 0 h 127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58265" h="1270991" extrusionOk="0">
                <a:moveTo>
                  <a:pt x="0" y="0"/>
                </a:moveTo>
                <a:cubicBezTo>
                  <a:pt x="238712" y="-21798"/>
                  <a:pt x="401041" y="10566"/>
                  <a:pt x="525884" y="0"/>
                </a:cubicBezTo>
                <a:cubicBezTo>
                  <a:pt x="650727" y="-10566"/>
                  <a:pt x="765088" y="21509"/>
                  <a:pt x="972602" y="0"/>
                </a:cubicBezTo>
                <a:cubicBezTo>
                  <a:pt x="1180116" y="-21509"/>
                  <a:pt x="1323719" y="44671"/>
                  <a:pt x="1617234" y="0"/>
                </a:cubicBezTo>
                <a:cubicBezTo>
                  <a:pt x="1910749" y="-44671"/>
                  <a:pt x="1890757" y="24885"/>
                  <a:pt x="2143118" y="0"/>
                </a:cubicBezTo>
                <a:cubicBezTo>
                  <a:pt x="2395479" y="-24885"/>
                  <a:pt x="2562967" y="14057"/>
                  <a:pt x="2669002" y="0"/>
                </a:cubicBezTo>
                <a:cubicBezTo>
                  <a:pt x="2775037" y="-14057"/>
                  <a:pt x="3182860" y="27968"/>
                  <a:pt x="3313633" y="0"/>
                </a:cubicBezTo>
                <a:cubicBezTo>
                  <a:pt x="3444406" y="-27968"/>
                  <a:pt x="3787750" y="22075"/>
                  <a:pt x="3958265" y="0"/>
                </a:cubicBezTo>
                <a:cubicBezTo>
                  <a:pt x="3971886" y="101901"/>
                  <a:pt x="3920534" y="268705"/>
                  <a:pt x="3958265" y="449083"/>
                </a:cubicBezTo>
                <a:cubicBezTo>
                  <a:pt x="3995996" y="629461"/>
                  <a:pt x="3933280" y="703663"/>
                  <a:pt x="3958265" y="847327"/>
                </a:cubicBezTo>
                <a:cubicBezTo>
                  <a:pt x="3983250" y="990991"/>
                  <a:pt x="3909416" y="1102921"/>
                  <a:pt x="3958265" y="1270991"/>
                </a:cubicBezTo>
                <a:cubicBezTo>
                  <a:pt x="3771808" y="1299717"/>
                  <a:pt x="3541316" y="1252922"/>
                  <a:pt x="3392799" y="1270991"/>
                </a:cubicBezTo>
                <a:cubicBezTo>
                  <a:pt x="3244282" y="1289060"/>
                  <a:pt x="2998078" y="1234326"/>
                  <a:pt x="2866915" y="1270991"/>
                </a:cubicBezTo>
                <a:cubicBezTo>
                  <a:pt x="2735752" y="1307656"/>
                  <a:pt x="2480588" y="1255063"/>
                  <a:pt x="2222283" y="1270991"/>
                </a:cubicBezTo>
                <a:cubicBezTo>
                  <a:pt x="1963978" y="1286919"/>
                  <a:pt x="1870391" y="1268891"/>
                  <a:pt x="1577651" y="1270991"/>
                </a:cubicBezTo>
                <a:cubicBezTo>
                  <a:pt x="1284911" y="1273091"/>
                  <a:pt x="1215060" y="1245198"/>
                  <a:pt x="1091350" y="1270991"/>
                </a:cubicBezTo>
                <a:cubicBezTo>
                  <a:pt x="967640" y="1296784"/>
                  <a:pt x="763529" y="1213852"/>
                  <a:pt x="525884" y="1270991"/>
                </a:cubicBezTo>
                <a:cubicBezTo>
                  <a:pt x="288239" y="1328130"/>
                  <a:pt x="220645" y="1231672"/>
                  <a:pt x="0" y="1270991"/>
                </a:cubicBezTo>
                <a:cubicBezTo>
                  <a:pt x="-15718" y="1107369"/>
                  <a:pt x="47810" y="988168"/>
                  <a:pt x="0" y="847327"/>
                </a:cubicBezTo>
                <a:cubicBezTo>
                  <a:pt x="-47810" y="706486"/>
                  <a:pt x="7198" y="627606"/>
                  <a:pt x="0" y="449083"/>
                </a:cubicBezTo>
                <a:cubicBezTo>
                  <a:pt x="-7198" y="270560"/>
                  <a:pt x="48651" y="119760"/>
                  <a:pt x="0" y="0"/>
                </a:cubicBezTo>
                <a:close/>
              </a:path>
            </a:pathLst>
          </a:custGeom>
          <a:noFill/>
          <a:ln w="762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66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6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66940" grpId="0"/>
      <p:bldP spid="3" grpId="0" animBg="1"/>
      <p:bldP spid="166941" grpId="0"/>
      <p:bldP spid="236564" grpId="0" animBg="1"/>
      <p:bldP spid="23" grpId="0" animBg="1"/>
      <p:bldP spid="11" grpId="0" animBg="1"/>
      <p:bldP spid="10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C2641FF-BF2B-4447-941F-9E81A2844565}"/>
              </a:ext>
            </a:extLst>
          </p:cNvPr>
          <p:cNvSpPr/>
          <p:nvPr/>
        </p:nvSpPr>
        <p:spPr>
          <a:xfrm>
            <a:off x="4984595" y="0"/>
            <a:ext cx="7207405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434" name="Imagem 2" descr="FUTURO.jp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95776" y="-243408"/>
            <a:ext cx="5243510" cy="7344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1203" name="Retângulo 3"/>
          <p:cNvSpPr>
            <a:spLocks noChangeArrowheads="1"/>
          </p:cNvSpPr>
          <p:nvPr/>
        </p:nvSpPr>
        <p:spPr bwMode="auto">
          <a:xfrm>
            <a:off x="5532988" y="188236"/>
            <a:ext cx="7145949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6600" b="1" dirty="0">
                <a:solidFill>
                  <a:schemeClr val="tx2"/>
                </a:solidFill>
                <a:latin typeface="DIN Condensed" pitchFamily="2" charset="0"/>
              </a:rPr>
              <a:t>O QUE O FUTURO EXIGE?</a:t>
            </a:r>
          </a:p>
        </p:txBody>
      </p:sp>
      <p:sp>
        <p:nvSpPr>
          <p:cNvPr id="51204" name="Retângulo 3"/>
          <p:cNvSpPr>
            <a:spLocks noChangeArrowheads="1"/>
          </p:cNvSpPr>
          <p:nvPr/>
        </p:nvSpPr>
        <p:spPr bwMode="auto">
          <a:xfrm>
            <a:off x="3124076" y="1245411"/>
            <a:ext cx="8785225" cy="53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pt-BR" sz="3200" b="1" dirty="0">
                <a:solidFill>
                  <a:schemeClr val="bg2">
                    <a:lumMod val="50000"/>
                  </a:schemeClr>
                </a:solidFill>
                <a:latin typeface="DIN Condensed" pitchFamily="2" charset="0"/>
              </a:rPr>
              <a:t>+ FLEXIBILIDADE  E  ADAPTABILIDADE </a:t>
            </a:r>
          </a:p>
          <a:p>
            <a:pPr algn="r"/>
            <a:r>
              <a:rPr lang="pt-BR" sz="3200" b="1" dirty="0">
                <a:solidFill>
                  <a:schemeClr val="bg2">
                    <a:lumMod val="50000"/>
                  </a:schemeClr>
                </a:solidFill>
                <a:latin typeface="DIN Condensed" pitchFamily="2" charset="0"/>
              </a:rPr>
              <a:t>+ ATENÇÃO E PRONTIDÃO DE RESPOSTA </a:t>
            </a:r>
          </a:p>
          <a:p>
            <a:pPr algn="r"/>
            <a:r>
              <a:rPr lang="pt-BR" sz="3200" b="1" dirty="0">
                <a:solidFill>
                  <a:schemeClr val="bg2">
                    <a:lumMod val="50000"/>
                  </a:schemeClr>
                </a:solidFill>
                <a:latin typeface="DIN Condensed" pitchFamily="2" charset="0"/>
              </a:rPr>
              <a:t>+ ATUAÇÃO COLABORATIVA </a:t>
            </a:r>
          </a:p>
          <a:p>
            <a:pPr algn="r"/>
            <a:r>
              <a:rPr lang="pt-BR" sz="3200" b="1" dirty="0">
                <a:solidFill>
                  <a:schemeClr val="bg2">
                    <a:lumMod val="50000"/>
                  </a:schemeClr>
                </a:solidFill>
                <a:latin typeface="DIN Condensed" pitchFamily="2" charset="0"/>
              </a:rPr>
              <a:t>+ CAPTURAR  TODAS AS OPORTUNIDADES</a:t>
            </a:r>
          </a:p>
          <a:p>
            <a:pPr algn="l"/>
            <a:r>
              <a:rPr lang="pt-BR" sz="3200" b="1" dirty="0">
                <a:solidFill>
                  <a:schemeClr val="bg2">
                    <a:lumMod val="50000"/>
                  </a:schemeClr>
                </a:solidFill>
                <a:latin typeface="DIN Condensed" pitchFamily="2" charset="0"/>
              </a:rPr>
              <a:t>                                                  				 	     	NO MERCADO...</a:t>
            </a:r>
            <a:endParaRPr lang="pt-BR" sz="8000" b="1" dirty="0">
              <a:latin typeface="DIN Condensed" pitchFamily="2" charset="0"/>
            </a:endParaRPr>
          </a:p>
          <a:p>
            <a:pPr algn="r"/>
            <a:r>
              <a:rPr lang="pt-BR" sz="9600" b="1" dirty="0">
                <a:latin typeface="DIN Condensed" pitchFamily="2" charset="0"/>
              </a:rPr>
              <a:t>DESAFIO:  </a:t>
            </a:r>
          </a:p>
          <a:p>
            <a:pPr algn="r"/>
            <a:r>
              <a:rPr lang="pt-BR" sz="3600" b="1" dirty="0">
                <a:latin typeface="DIN Condensed" pitchFamily="2" charset="0"/>
              </a:rPr>
              <a:t>SUPERAR O </a:t>
            </a:r>
            <a:r>
              <a:rPr lang="pt-BR" sz="4000" b="1" dirty="0">
                <a:latin typeface="DIN Condensed" pitchFamily="2" charset="0"/>
              </a:rPr>
              <a:t>MODELO CONVENCIONAL</a:t>
            </a:r>
          </a:p>
          <a:p>
            <a:pPr algn="r"/>
            <a:r>
              <a:rPr lang="pt-BR" sz="4000" b="1" dirty="0">
                <a:latin typeface="DIN Condensed" pitchFamily="2" charset="0"/>
              </a:rPr>
              <a:t>com </a:t>
            </a:r>
            <a:r>
              <a:rPr lang="pt-BR" sz="4800" b="1" dirty="0">
                <a:highlight>
                  <a:srgbClr val="FFFF00"/>
                </a:highlight>
                <a:latin typeface="DIN Condensed" pitchFamily="2" charset="0"/>
              </a:rPr>
              <a:t>PLENA EXECUÇÃO </a:t>
            </a:r>
            <a:r>
              <a:rPr lang="pt-BR" sz="4800" b="1" u="sng" dirty="0">
                <a:latin typeface="DIN Condensed" pitchFamily="2" charset="0"/>
              </a:rPr>
              <a:t>ATÉ A VENDA</a:t>
            </a:r>
            <a:endParaRPr lang="pt-BR" sz="3200" b="1" u="sng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0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976685" y="3244335"/>
            <a:ext cx="9196139" cy="258532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defRPr/>
            </a:pPr>
            <a:endParaRPr lang="pt-B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pt-BR" sz="7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GRANDE          BUSCA:</a:t>
            </a:r>
          </a:p>
          <a:p>
            <a:pPr algn="ctr">
              <a:defRPr/>
            </a:pPr>
            <a:r>
              <a:rPr lang="pt-BR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A </a:t>
            </a:r>
            <a:r>
              <a:rPr lang="pt-BR" sz="7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EXECUÇÃO</a:t>
            </a:r>
            <a:endParaRPr lang="pt-BR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783632" y="5301208"/>
            <a:ext cx="612616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VITORIOSA</a:t>
            </a:r>
            <a:r>
              <a:rPr lang="pt-BR" sz="8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pt-BR" sz="8800" dirty="0"/>
          </a:p>
        </p:txBody>
      </p:sp>
    </p:spTree>
    <p:extLst>
      <p:ext uri="{BB962C8B-B14F-4D97-AF65-F5344CB8AC3E}">
        <p14:creationId xmlns:p14="http://schemas.microsoft.com/office/powerpoint/2010/main" val="4255437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0F0C2842-8B84-A145-9DA1-D9AD445EF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188914"/>
            <a:ext cx="8763000" cy="354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lnSpc>
                <a:spcPct val="50000"/>
              </a:lnSpc>
            </a:pPr>
            <a:endParaRPr lang="pt-BR" altLang="pt-B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50000"/>
              </a:lnSpc>
            </a:pPr>
            <a:r>
              <a:rPr lang="pt-BR" altLang="pt-BR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Pesquisa EUA + CAN 6000 PDV´S:</a:t>
            </a:r>
          </a:p>
          <a:p>
            <a:pPr>
              <a:lnSpc>
                <a:spcPct val="50000"/>
              </a:lnSpc>
            </a:pPr>
            <a:endParaRPr lang="pt-BR" altLang="pt-BR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50000"/>
              </a:lnSpc>
            </a:pPr>
            <a:r>
              <a:rPr lang="pt-BR" altLang="pt-BR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:: FATORES DETERMINANTES DO SUCESSO  ::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lnSpc>
                <a:spcPct val="30000"/>
              </a:lnSpc>
            </a:pPr>
            <a:endParaRPr lang="pt-BR" altLang="pt-BR" sz="6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30000"/>
              </a:lnSpc>
            </a:pPr>
            <a:r>
              <a:rPr lang="pt-BR" altLang="pt-BR" sz="6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</a:p>
          <a:p>
            <a:pPr>
              <a:lnSpc>
                <a:spcPct val="30000"/>
              </a:lnSpc>
            </a:pPr>
            <a:endParaRPr lang="pt-BR" altLang="pt-BR" sz="6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30000"/>
              </a:lnSpc>
            </a:pPr>
            <a:r>
              <a:rPr lang="pt-BR" altLang="pt-BR" sz="6000" dirty="0">
                <a:latin typeface="Calibri" panose="020F0502020204030204" pitchFamily="34" charset="0"/>
                <a:cs typeface="Calibri" panose="020F0502020204030204" pitchFamily="34" charset="0"/>
              </a:rPr>
              <a:t>70% =</a:t>
            </a:r>
            <a:r>
              <a:rPr lang="pt-BR" alt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 Comportamento, Atitude</a:t>
            </a:r>
          </a:p>
          <a:p>
            <a:pPr>
              <a:lnSpc>
                <a:spcPct val="50000"/>
              </a:lnSpc>
            </a:pPr>
            <a:r>
              <a:rPr lang="pt-BR" altLang="pt-BR" sz="5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</a:p>
          <a:p>
            <a:pPr>
              <a:lnSpc>
                <a:spcPct val="50000"/>
              </a:lnSpc>
            </a:pPr>
            <a:r>
              <a:rPr lang="pt-BR" altLang="pt-BR" sz="5400" dirty="0">
                <a:latin typeface="Calibri" panose="020F0502020204030204" pitchFamily="34" charset="0"/>
                <a:cs typeface="Calibri" panose="020F0502020204030204" pitchFamily="34" charset="0"/>
              </a:rPr>
              <a:t>30%  =</a:t>
            </a:r>
            <a:r>
              <a:rPr lang="pt-BR" alt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 Outros Fatores</a:t>
            </a:r>
            <a:r>
              <a:rPr lang="pt-BR" altLang="pt-BR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($+tecnologias)</a:t>
            </a:r>
          </a:p>
          <a:p>
            <a:pPr>
              <a:lnSpc>
                <a:spcPct val="50000"/>
              </a:lnSpc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606211" name="Text Box 3">
            <a:extLst>
              <a:ext uri="{FF2B5EF4-FFF2-40B4-BE49-F238E27FC236}">
                <a16:creationId xmlns:a16="http://schemas.microsoft.com/office/drawing/2014/main" id="{984F5319-9C95-5E47-AEA2-BC136309C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003" y="3732641"/>
            <a:ext cx="12801599" cy="2154436"/>
          </a:xfrm>
          <a:prstGeom prst="rect">
            <a:avLst/>
          </a:prstGeom>
          <a:solidFill>
            <a:srgbClr val="FFFF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pt-BR" sz="6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FV ‘ALGO</a:t>
            </a:r>
            <a:r>
              <a:rPr kumimoji="1" lang="pt-BR" sz="5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pt-BR" sz="8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pt-BR" sz="6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kumimoji="1" lang="pt-BR" sz="4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 </a:t>
            </a:r>
            <a:r>
              <a:rPr kumimoji="1" lang="pt-BR" sz="6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X +</a:t>
            </a:r>
          </a:p>
          <a:p>
            <a:pPr algn="ctr">
              <a:defRPr/>
            </a:pPr>
            <a:r>
              <a:rPr kumimoji="1" lang="pt-BR" sz="5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100% EXECUÇÃO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>
            <a:extLst>
              <a:ext uri="{FF2B5EF4-FFF2-40B4-BE49-F238E27FC236}">
                <a16:creationId xmlns:a16="http://schemas.microsoft.com/office/drawing/2014/main" id="{32EA42F8-D12E-DF49-80ED-337AD5A12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1094" y="313194"/>
            <a:ext cx="3912865" cy="259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396CF6A-45A1-8F4D-8125-D2747FCA67A0}"/>
              </a:ext>
            </a:extLst>
          </p:cNvPr>
          <p:cNvSpPr/>
          <p:nvPr/>
        </p:nvSpPr>
        <p:spPr>
          <a:xfrm>
            <a:off x="504273" y="2120134"/>
            <a:ext cx="6631633" cy="452431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200" dirty="0">
                <a:solidFill>
                  <a:schemeClr val="tx1">
                    <a:lumMod val="75000"/>
                  </a:schemeClr>
                </a:solidFill>
              </a:rPr>
              <a:t>TIGRE, MEBER, DOCOL, INTELBRAS, CASAS D’ÁGUA, TUMELERO, TAQI, FG, DECA, TECNOPERFIL, VIQUA, CIPLA, ONDULINE, MOTORMAC, CEMAR, LEGRAND, PLASBIL, PLASVALE, INTRAL, WEG, STHIL, PORTOBELLO, PABOVI, CECRISA, KILLING, BRINOX, TRAMONTINA, HERC, CISER, BELENUS,  …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52B74A-0184-3748-9837-7A63C455C228}"/>
              </a:ext>
            </a:extLst>
          </p:cNvPr>
          <p:cNvSpPr txBox="1"/>
          <p:nvPr/>
        </p:nvSpPr>
        <p:spPr>
          <a:xfrm>
            <a:off x="504273" y="1288495"/>
            <a:ext cx="4768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B79800"/>
                </a:solidFill>
              </a:rPr>
              <a:t>Algumas referências...</a:t>
            </a:r>
            <a:endParaRPr lang="pt-BR" sz="2400" dirty="0">
              <a:solidFill>
                <a:srgbClr val="B798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1804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9" name="CaixaDeTexto 17"/>
          <p:cNvSpPr txBox="1">
            <a:spLocks noChangeArrowheads="1"/>
          </p:cNvSpPr>
          <p:nvPr/>
        </p:nvSpPr>
        <p:spPr bwMode="auto">
          <a:xfrm>
            <a:off x="1966251" y="122230"/>
            <a:ext cx="884248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sz="4800" b="0" dirty="0">
                <a:solidFill>
                  <a:srgbClr val="FF0000"/>
                </a:solidFill>
                <a:latin typeface="Impact" panose="020B0806030902050204" pitchFamily="34" charset="0"/>
              </a:rPr>
              <a:t>LINHAS DE </a:t>
            </a:r>
            <a:r>
              <a:rPr lang="pt-BR" sz="5400" b="0" u="sng" dirty="0">
                <a:solidFill>
                  <a:srgbClr val="FF0000"/>
                </a:solidFill>
                <a:latin typeface="Impact" panose="020B0806030902050204" pitchFamily="34" charset="0"/>
              </a:rPr>
              <a:t>ABORDAGEM </a:t>
            </a:r>
            <a:r>
              <a:rPr lang="pt-BR" sz="4400" b="0" u="sng" dirty="0">
                <a:solidFill>
                  <a:srgbClr val="FF0000"/>
                </a:solidFill>
                <a:latin typeface="Impact" panose="020B0806030902050204" pitchFamily="34" charset="0"/>
              </a:rPr>
              <a:t>DA</a:t>
            </a:r>
            <a:r>
              <a:rPr lang="pt-BR" sz="5400" b="0" u="sng" dirty="0">
                <a:solidFill>
                  <a:srgbClr val="FF0000"/>
                </a:solidFill>
                <a:latin typeface="Impact" panose="020B0806030902050204" pitchFamily="34" charset="0"/>
              </a:rPr>
              <a:t> VENDA</a:t>
            </a:r>
            <a:endParaRPr lang="pt-BR" sz="4800" b="0" u="sng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AB73CC-AA22-1645-A712-566DD53A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2" y="583895"/>
            <a:ext cx="12122860" cy="62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85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E62203D-9918-F248-9F32-4EAF645187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DCBB313-C616-484D-8C1F-A93A5E9AC4B1}"/>
              </a:ext>
            </a:extLst>
          </p:cNvPr>
          <p:cNvSpPr txBox="1"/>
          <p:nvPr/>
        </p:nvSpPr>
        <p:spPr>
          <a:xfrm>
            <a:off x="8832304" y="2656881"/>
            <a:ext cx="1656184" cy="738664"/>
          </a:xfrm>
          <a:prstGeom prst="rect">
            <a:avLst/>
          </a:prstGeom>
          <a:solidFill>
            <a:srgbClr val="FF0000"/>
          </a:solidFill>
          <a:ln w="57150">
            <a:solidFill>
              <a:srgbClr val="FFFF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MAPEAMENTO &amp; PROSPECÇÃO DE OPORTUNIDADES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7946CEA-D8CD-E840-8D53-25179D509A21}"/>
              </a:ext>
            </a:extLst>
          </p:cNvPr>
          <p:cNvSpPr txBox="1"/>
          <p:nvPr/>
        </p:nvSpPr>
        <p:spPr>
          <a:xfrm>
            <a:off x="8832304" y="1876653"/>
            <a:ext cx="1656184" cy="738664"/>
          </a:xfrm>
          <a:prstGeom prst="rect">
            <a:avLst/>
          </a:prstGeom>
          <a:solidFill>
            <a:srgbClr val="FF0000"/>
          </a:solidFill>
          <a:ln w="57150">
            <a:solidFill>
              <a:srgbClr val="FFFF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GESTÃO SEGMENTADA DA CARTEIRA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9621CB-D9DD-7047-A9B5-288F2CBCE276}"/>
              </a:ext>
            </a:extLst>
          </p:cNvPr>
          <p:cNvSpPr txBox="1"/>
          <p:nvPr/>
        </p:nvSpPr>
        <p:spPr>
          <a:xfrm>
            <a:off x="1741939" y="5099616"/>
            <a:ext cx="1656184" cy="646331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BI_PAINEL DE CONTROLE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3E13BE-BBA7-2A48-B02F-2DEA6C50143D}"/>
              </a:ext>
            </a:extLst>
          </p:cNvPr>
          <p:cNvSpPr txBox="1"/>
          <p:nvPr/>
        </p:nvSpPr>
        <p:spPr>
          <a:xfrm>
            <a:off x="8798723" y="5034852"/>
            <a:ext cx="1656184" cy="33855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pt-BR" sz="16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REMUNERAÇÃO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8AE463D-E371-B347-9E57-95D22084ADE1}"/>
              </a:ext>
            </a:extLst>
          </p:cNvPr>
          <p:cNvSpPr txBox="1"/>
          <p:nvPr/>
        </p:nvSpPr>
        <p:spPr>
          <a:xfrm>
            <a:off x="8798723" y="5436123"/>
            <a:ext cx="1656184" cy="36933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PREMIAÇÕES</a:t>
            </a:r>
          </a:p>
        </p:txBody>
      </p:sp>
      <p:sp>
        <p:nvSpPr>
          <p:cNvPr id="9" name="CaixaDeTexto 8">
            <a:hlinkClick r:id="rId2" action="ppaction://hlinkfile"/>
            <a:extLst>
              <a:ext uri="{FF2B5EF4-FFF2-40B4-BE49-F238E27FC236}">
                <a16:creationId xmlns:a16="http://schemas.microsoft.com/office/drawing/2014/main" id="{E8E6F468-927D-0D4B-8C2C-4223384FAEB2}"/>
              </a:ext>
            </a:extLst>
          </p:cNvPr>
          <p:cNvSpPr txBox="1"/>
          <p:nvPr/>
        </p:nvSpPr>
        <p:spPr>
          <a:xfrm>
            <a:off x="1741939" y="4366846"/>
            <a:ext cx="1656184" cy="646331"/>
          </a:xfrm>
          <a:prstGeom prst="rect">
            <a:avLst/>
          </a:prstGeom>
          <a:solidFill>
            <a:srgbClr val="FF6600"/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AGENDA</a:t>
            </a:r>
          </a:p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GERENCIAL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B87C2DA-E63B-9441-90F1-9B4DC3A11CC3}"/>
              </a:ext>
            </a:extLst>
          </p:cNvPr>
          <p:cNvSpPr txBox="1"/>
          <p:nvPr/>
        </p:nvSpPr>
        <p:spPr>
          <a:xfrm>
            <a:off x="1741939" y="3581205"/>
            <a:ext cx="1656184" cy="646331"/>
          </a:xfrm>
          <a:prstGeom prst="rect">
            <a:avLst/>
          </a:prstGeom>
          <a:solidFill>
            <a:srgbClr val="FF6600"/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GESTÃO DA</a:t>
            </a:r>
          </a:p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CEFFD8-D059-3845-A794-930020B993B5}"/>
              </a:ext>
            </a:extLst>
          </p:cNvPr>
          <p:cNvSpPr txBox="1"/>
          <p:nvPr/>
        </p:nvSpPr>
        <p:spPr>
          <a:xfrm>
            <a:off x="8798723" y="4191908"/>
            <a:ext cx="1656184" cy="36933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CAMPANHAS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526D2D-89E8-B947-924E-50100DCB7D62}"/>
              </a:ext>
            </a:extLst>
          </p:cNvPr>
          <p:cNvSpPr txBox="1"/>
          <p:nvPr/>
        </p:nvSpPr>
        <p:spPr>
          <a:xfrm>
            <a:off x="8790339" y="4623956"/>
            <a:ext cx="1656184" cy="36933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RANKING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887C571-6037-3747-BCFC-39EC46437545}"/>
              </a:ext>
            </a:extLst>
          </p:cNvPr>
          <p:cNvSpPr txBox="1"/>
          <p:nvPr/>
        </p:nvSpPr>
        <p:spPr>
          <a:xfrm>
            <a:off x="1731543" y="525478"/>
            <a:ext cx="1800200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76200">
            <a:solidFill>
              <a:srgbClr val="FFFF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AÇÃO PONTUAL</a:t>
            </a:r>
          </a:p>
          <a:p>
            <a:pPr>
              <a:defRPr/>
            </a:pPr>
            <a:r>
              <a:rPr lang="pt-BR" sz="10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(CONVENÇÕES)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79BB5A-C72F-B448-816D-D101DE109DC2}"/>
              </a:ext>
            </a:extLst>
          </p:cNvPr>
          <p:cNvSpPr txBox="1"/>
          <p:nvPr/>
        </p:nvSpPr>
        <p:spPr>
          <a:xfrm>
            <a:off x="1750619" y="1227338"/>
            <a:ext cx="1719513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FORMAÇÃO</a:t>
            </a:r>
          </a:p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CONTINUA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7D46ADE-FE57-B14C-A85E-B4F176782870}"/>
              </a:ext>
            </a:extLst>
          </p:cNvPr>
          <p:cNvSpPr txBox="1"/>
          <p:nvPr/>
        </p:nvSpPr>
        <p:spPr>
          <a:xfrm>
            <a:off x="1741939" y="2058812"/>
            <a:ext cx="1584176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76200">
            <a:solidFill>
              <a:srgbClr val="FFFF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ESTRUTURA, PERFIL &amp;</a:t>
            </a:r>
          </a:p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AVALIAÇÃO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6F499F3-173F-8841-8518-0291ACF8DD96}"/>
              </a:ext>
            </a:extLst>
          </p:cNvPr>
          <p:cNvSpPr txBox="1"/>
          <p:nvPr/>
        </p:nvSpPr>
        <p:spPr>
          <a:xfrm>
            <a:off x="8728381" y="188640"/>
            <a:ext cx="1739405" cy="523220"/>
          </a:xfrm>
          <a:prstGeom prst="rect">
            <a:avLst/>
          </a:prstGeom>
          <a:solidFill>
            <a:srgbClr val="FF0000"/>
          </a:solidFill>
          <a:ln w="57150">
            <a:solidFill>
              <a:srgbClr val="FFFF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>
              <a:defRPr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MODELO DE</a:t>
            </a:r>
          </a:p>
          <a:p>
            <a:pPr algn="r">
              <a:defRPr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EXECUÇÃO</a:t>
            </a: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&amp; GTM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4D32023-1E2D-004F-9DF4-F64AD52538A9}"/>
              </a:ext>
            </a:extLst>
          </p:cNvPr>
          <p:cNvSpPr txBox="1"/>
          <p:nvPr/>
        </p:nvSpPr>
        <p:spPr>
          <a:xfrm>
            <a:off x="8728382" y="746024"/>
            <a:ext cx="1739405" cy="523220"/>
          </a:xfrm>
          <a:prstGeom prst="rect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ANÁLISE DE</a:t>
            </a:r>
          </a:p>
          <a:p>
            <a:pPr algn="r">
              <a:defRPr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EXECUÇÃO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77CF931-BD8F-C245-A80F-7056108B4BF5}"/>
              </a:ext>
            </a:extLst>
          </p:cNvPr>
          <p:cNvSpPr txBox="1"/>
          <p:nvPr/>
        </p:nvSpPr>
        <p:spPr>
          <a:xfrm>
            <a:off x="8883610" y="1306526"/>
            <a:ext cx="1584176" cy="523220"/>
          </a:xfrm>
          <a:prstGeom prst="rect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PESQUISA QUALI QUANTI</a:t>
            </a:r>
          </a:p>
        </p:txBody>
      </p:sp>
      <p:graphicFrame>
        <p:nvGraphicFramePr>
          <p:cNvPr id="10284" name="Object 2">
            <a:extLst>
              <a:ext uri="{FF2B5EF4-FFF2-40B4-BE49-F238E27FC236}">
                <a16:creationId xmlns:a16="http://schemas.microsoft.com/office/drawing/2014/main" id="{B6D38274-0890-DE46-A02A-4A800F1C17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6826" y="3454401"/>
          <a:ext cx="5397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31546800" imgH="16116300" progId="">
                  <p:embed/>
                </p:oleObj>
              </mc:Choice>
              <mc:Fallback>
                <p:oleObj name="CorelDRAW" r:id="rId3" imgW="31546800" imgH="16116300" progId="">
                  <p:embed/>
                  <p:pic>
                    <p:nvPicPr>
                      <p:cNvPr id="10284" name="Object 2">
                        <a:extLst>
                          <a:ext uri="{FF2B5EF4-FFF2-40B4-BE49-F238E27FC236}">
                            <a16:creationId xmlns:a16="http://schemas.microsoft.com/office/drawing/2014/main" id="{B6D38274-0890-DE46-A02A-4A800F1C17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56826" y="3454401"/>
                        <a:ext cx="53975" cy="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78AAA1BD-826B-224D-9A05-E6F0101D011D}"/>
              </a:ext>
            </a:extLst>
          </p:cNvPr>
          <p:cNvGraphicFramePr/>
          <p:nvPr/>
        </p:nvGraphicFramePr>
        <p:xfrm>
          <a:off x="2021587" y="433508"/>
          <a:ext cx="80648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E27F478-D430-994F-A10F-3166D7A7B4D3}"/>
              </a:ext>
            </a:extLst>
          </p:cNvPr>
          <p:cNvCxnSpPr/>
          <p:nvPr/>
        </p:nvCxnSpPr>
        <p:spPr>
          <a:xfrm>
            <a:off x="5199064" y="1550989"/>
            <a:ext cx="1800225" cy="1587"/>
          </a:xfrm>
          <a:prstGeom prst="straightConnector1">
            <a:avLst/>
          </a:prstGeom>
          <a:ln>
            <a:noFil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0D3F0A91-DBCD-2A49-954E-4981D8A3673F}"/>
              </a:ext>
            </a:extLst>
          </p:cNvPr>
          <p:cNvCxnSpPr/>
          <p:nvPr/>
        </p:nvCxnSpPr>
        <p:spPr>
          <a:xfrm>
            <a:off x="5126039" y="4826000"/>
            <a:ext cx="1368425" cy="1588"/>
          </a:xfrm>
          <a:prstGeom prst="straightConnector1">
            <a:avLst/>
          </a:prstGeom>
          <a:ln>
            <a:noFil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5E93A76-BD5E-BE48-8181-463A8EF1E512}"/>
              </a:ext>
            </a:extLst>
          </p:cNvPr>
          <p:cNvCxnSpPr/>
          <p:nvPr/>
        </p:nvCxnSpPr>
        <p:spPr>
          <a:xfrm rot="5400000">
            <a:off x="2282826" y="3209926"/>
            <a:ext cx="2519362" cy="1587"/>
          </a:xfrm>
          <a:prstGeom prst="straightConnector1">
            <a:avLst/>
          </a:prstGeom>
          <a:ln>
            <a:noFil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E485DEE-34BC-2F4B-B80A-261535131A81}"/>
              </a:ext>
            </a:extLst>
          </p:cNvPr>
          <p:cNvCxnSpPr/>
          <p:nvPr/>
        </p:nvCxnSpPr>
        <p:spPr>
          <a:xfrm rot="5400000">
            <a:off x="7394576" y="3062289"/>
            <a:ext cx="2519363" cy="1587"/>
          </a:xfrm>
          <a:prstGeom prst="straightConnector1">
            <a:avLst/>
          </a:prstGeom>
          <a:ln>
            <a:noFil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6C15DF76-8CB2-A048-AF61-F43EB239E413}"/>
              </a:ext>
            </a:extLst>
          </p:cNvPr>
          <p:cNvCxnSpPr/>
          <p:nvPr/>
        </p:nvCxnSpPr>
        <p:spPr>
          <a:xfrm rot="5400000">
            <a:off x="4694239" y="2019301"/>
            <a:ext cx="2808287" cy="2087563"/>
          </a:xfrm>
          <a:prstGeom prst="straightConnector1">
            <a:avLst/>
          </a:prstGeom>
          <a:ln>
            <a:noFil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9432EA5-9BE1-5F4D-86D7-7762B2B556A1}"/>
              </a:ext>
            </a:extLst>
          </p:cNvPr>
          <p:cNvCxnSpPr/>
          <p:nvPr/>
        </p:nvCxnSpPr>
        <p:spPr>
          <a:xfrm rot="16200000" flipH="1">
            <a:off x="4586289" y="2127251"/>
            <a:ext cx="2808287" cy="1871663"/>
          </a:xfrm>
          <a:prstGeom prst="straightConnector1">
            <a:avLst/>
          </a:prstGeom>
          <a:ln>
            <a:noFil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E421295-0FDF-AC4E-A153-8DDD92C93B39}"/>
              </a:ext>
            </a:extLst>
          </p:cNvPr>
          <p:cNvSpPr txBox="1"/>
          <p:nvPr/>
        </p:nvSpPr>
        <p:spPr>
          <a:xfrm>
            <a:off x="1750618" y="5841422"/>
            <a:ext cx="1656184" cy="646331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AUDITORIA EXECUÇÃO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49F777B-D7F0-6D48-AEB4-D0D33B4B9A8C}"/>
              </a:ext>
            </a:extLst>
          </p:cNvPr>
          <p:cNvSpPr txBox="1"/>
          <p:nvPr/>
        </p:nvSpPr>
        <p:spPr>
          <a:xfrm>
            <a:off x="3542635" y="5841422"/>
            <a:ext cx="1293150" cy="646331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INTELIG. MERCADO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CA4A0EF-2E55-6D4B-9F10-0925297EFF27}"/>
              </a:ext>
            </a:extLst>
          </p:cNvPr>
          <p:cNvSpPr/>
          <p:nvPr/>
        </p:nvSpPr>
        <p:spPr>
          <a:xfrm>
            <a:off x="3937312" y="576368"/>
            <a:ext cx="1538905" cy="431266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QUALIFICAÇÃO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17BDBF0-FED9-614B-BBD0-F23FCA52CF44}"/>
              </a:ext>
            </a:extLst>
          </p:cNvPr>
          <p:cNvSpPr/>
          <p:nvPr/>
        </p:nvSpPr>
        <p:spPr>
          <a:xfrm>
            <a:off x="6808171" y="560982"/>
            <a:ext cx="1538906" cy="431266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MODELAGEM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A5B2D9F-C116-2341-BC3D-C810D85CEE5E}"/>
              </a:ext>
            </a:extLst>
          </p:cNvPr>
          <p:cNvSpPr/>
          <p:nvPr/>
        </p:nvSpPr>
        <p:spPr>
          <a:xfrm>
            <a:off x="6713968" y="5240391"/>
            <a:ext cx="1871663" cy="431266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RECONHECIMENTO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1C5F6DF-346B-A346-91A8-CE2C5DCC93A5}"/>
              </a:ext>
            </a:extLst>
          </p:cNvPr>
          <p:cNvSpPr/>
          <p:nvPr/>
        </p:nvSpPr>
        <p:spPr>
          <a:xfrm>
            <a:off x="4030104" y="5207147"/>
            <a:ext cx="1353318" cy="431266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CONTROLE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8844EC-420E-1448-A472-DED499B5AB83}"/>
              </a:ext>
            </a:extLst>
          </p:cNvPr>
          <p:cNvSpPr txBox="1"/>
          <p:nvPr/>
        </p:nvSpPr>
        <p:spPr>
          <a:xfrm>
            <a:off x="4971618" y="5860148"/>
            <a:ext cx="1522845" cy="615553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1600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MAPEAMENTO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PROCESSOS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5374B1-5830-CA43-907B-CF7DBEBAB568}"/>
              </a:ext>
            </a:extLst>
          </p:cNvPr>
          <p:cNvSpPr/>
          <p:nvPr/>
        </p:nvSpPr>
        <p:spPr>
          <a:xfrm>
            <a:off x="6557564" y="1965765"/>
            <a:ext cx="1010909" cy="997156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4A1A2DA-91B2-414E-BA8E-2ECF9C5529D2}"/>
              </a:ext>
            </a:extLst>
          </p:cNvPr>
          <p:cNvSpPr/>
          <p:nvPr/>
        </p:nvSpPr>
        <p:spPr>
          <a:xfrm>
            <a:off x="4750751" y="1917010"/>
            <a:ext cx="1010909" cy="997156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7613307-6EF3-A846-BB0B-55EF71D62B8B}"/>
              </a:ext>
            </a:extLst>
          </p:cNvPr>
          <p:cNvSpPr/>
          <p:nvPr/>
        </p:nvSpPr>
        <p:spPr>
          <a:xfrm>
            <a:off x="6486409" y="3452149"/>
            <a:ext cx="1010909" cy="997156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0DDBB6-A060-4445-8329-58B28E778AEF}"/>
              </a:ext>
            </a:extLst>
          </p:cNvPr>
          <p:cNvSpPr/>
          <p:nvPr/>
        </p:nvSpPr>
        <p:spPr>
          <a:xfrm>
            <a:off x="4728142" y="3339941"/>
            <a:ext cx="1010909" cy="997156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977C5C7-AFEA-F64B-B824-503F25785D8A}"/>
              </a:ext>
            </a:extLst>
          </p:cNvPr>
          <p:cNvSpPr txBox="1"/>
          <p:nvPr/>
        </p:nvSpPr>
        <p:spPr>
          <a:xfrm>
            <a:off x="4952571" y="2132112"/>
            <a:ext cx="2330827" cy="20437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ts val="1800"/>
              </a:lnSpc>
              <a:defRPr/>
            </a:pPr>
            <a:endParaRPr lang="pt-BR" sz="2800" dirty="0">
              <a:latin typeface="Calibri" panose="020F0502020204030204" pitchFamily="34" charset="0"/>
            </a:endParaRPr>
          </a:p>
          <a:p>
            <a:pPr algn="ctr">
              <a:lnSpc>
                <a:spcPts val="1800"/>
              </a:lnSpc>
              <a:defRPr/>
            </a:pPr>
            <a:r>
              <a:rPr lang="pt-BR" sz="2800" dirty="0">
                <a:latin typeface="Calibri" panose="020F0502020204030204" pitchFamily="34" charset="0"/>
              </a:rPr>
              <a:t>INTELIGÊNCIA</a:t>
            </a:r>
          </a:p>
          <a:p>
            <a:pPr algn="ctr">
              <a:lnSpc>
                <a:spcPts val="1800"/>
              </a:lnSpc>
              <a:defRPr/>
            </a:pPr>
            <a:endParaRPr lang="pt-BR" sz="2800" dirty="0">
              <a:latin typeface="Calibri" panose="020F0502020204030204" pitchFamily="34" charset="0"/>
            </a:endParaRPr>
          </a:p>
          <a:p>
            <a:pPr algn="ctr">
              <a:lnSpc>
                <a:spcPts val="1800"/>
              </a:lnSpc>
              <a:defRPr/>
            </a:pPr>
            <a:r>
              <a:rPr lang="pt-BR" sz="2800" dirty="0">
                <a:latin typeface="Calibri" panose="020F0502020204030204" pitchFamily="34" charset="0"/>
              </a:rPr>
              <a:t>COMPETITIVA</a:t>
            </a:r>
          </a:p>
          <a:p>
            <a:pPr algn="ctr">
              <a:lnSpc>
                <a:spcPts val="1800"/>
              </a:lnSpc>
              <a:defRPr/>
            </a:pPr>
            <a:endParaRPr lang="pt-BR" sz="3600" b="1" dirty="0">
              <a:latin typeface="Calibri" panose="020F0502020204030204" pitchFamily="34" charset="0"/>
            </a:endParaRPr>
          </a:p>
          <a:p>
            <a:pPr algn="ctr">
              <a:lnSpc>
                <a:spcPts val="1800"/>
              </a:lnSpc>
              <a:defRPr/>
            </a:pPr>
            <a:r>
              <a:rPr lang="pt-BR" sz="3600" b="1" dirty="0">
                <a:latin typeface="Calibri" panose="020F0502020204030204" pitchFamily="34" charset="0"/>
              </a:rPr>
              <a:t>MÉTODO</a:t>
            </a:r>
          </a:p>
          <a:p>
            <a:pPr algn="ctr">
              <a:lnSpc>
                <a:spcPts val="1800"/>
              </a:lnSpc>
              <a:defRPr/>
            </a:pPr>
            <a:endParaRPr lang="pt-BR" sz="3600" b="1" dirty="0">
              <a:latin typeface="Calibri" panose="020F0502020204030204" pitchFamily="34" charset="0"/>
            </a:endParaRPr>
          </a:p>
          <a:p>
            <a:pPr algn="ctr">
              <a:lnSpc>
                <a:spcPts val="1800"/>
              </a:lnSpc>
              <a:defRPr/>
            </a:pPr>
            <a:r>
              <a:rPr lang="pt-BR" sz="4400" b="1" dirty="0">
                <a:latin typeface="Calibri" panose="020F0502020204030204" pitchFamily="34" charset="0"/>
              </a:rPr>
              <a:t>ALLCON</a:t>
            </a:r>
            <a:endParaRPr lang="pt-BR" sz="3600" b="1" dirty="0">
              <a:latin typeface="Calibri" panose="020F0502020204030204" pitchFamily="34" charset="0"/>
            </a:endParaRPr>
          </a:p>
        </p:txBody>
      </p:sp>
      <p:sp>
        <p:nvSpPr>
          <p:cNvPr id="19" name="Triângulo 18">
            <a:extLst>
              <a:ext uri="{FF2B5EF4-FFF2-40B4-BE49-F238E27FC236}">
                <a16:creationId xmlns:a16="http://schemas.microsoft.com/office/drawing/2014/main" id="{D6E27251-E739-CE4B-8D5B-ADBAE5A440EE}"/>
              </a:ext>
            </a:extLst>
          </p:cNvPr>
          <p:cNvSpPr/>
          <p:nvPr/>
        </p:nvSpPr>
        <p:spPr>
          <a:xfrm rot="5400000">
            <a:off x="6905618" y="1875674"/>
            <a:ext cx="274280" cy="22753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39">
            <a:extLst>
              <a:ext uri="{FF2B5EF4-FFF2-40B4-BE49-F238E27FC236}">
                <a16:creationId xmlns:a16="http://schemas.microsoft.com/office/drawing/2014/main" id="{C193F226-FDAE-3040-9E8B-8AF393ACC689}"/>
              </a:ext>
            </a:extLst>
          </p:cNvPr>
          <p:cNvSpPr/>
          <p:nvPr/>
        </p:nvSpPr>
        <p:spPr>
          <a:xfrm rot="10800000">
            <a:off x="7308873" y="4019589"/>
            <a:ext cx="274280" cy="22753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40">
            <a:extLst>
              <a:ext uri="{FF2B5EF4-FFF2-40B4-BE49-F238E27FC236}">
                <a16:creationId xmlns:a16="http://schemas.microsoft.com/office/drawing/2014/main" id="{CE084225-AE80-8F4B-B574-19CB7213AFA6}"/>
              </a:ext>
            </a:extLst>
          </p:cNvPr>
          <p:cNvSpPr/>
          <p:nvPr/>
        </p:nvSpPr>
        <p:spPr>
          <a:xfrm rot="16200000">
            <a:off x="5043813" y="4204846"/>
            <a:ext cx="274280" cy="22753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41">
            <a:extLst>
              <a:ext uri="{FF2B5EF4-FFF2-40B4-BE49-F238E27FC236}">
                <a16:creationId xmlns:a16="http://schemas.microsoft.com/office/drawing/2014/main" id="{1FC38029-9F53-4643-AAD6-59FE6923EE93}"/>
              </a:ext>
            </a:extLst>
          </p:cNvPr>
          <p:cNvSpPr/>
          <p:nvPr/>
        </p:nvSpPr>
        <p:spPr>
          <a:xfrm>
            <a:off x="4641073" y="2253225"/>
            <a:ext cx="274280" cy="22753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C96DD106-05B2-324D-817A-E8003BBC79A2}"/>
              </a:ext>
            </a:extLst>
          </p:cNvPr>
          <p:cNvSpPr/>
          <p:nvPr/>
        </p:nvSpPr>
        <p:spPr>
          <a:xfrm>
            <a:off x="5326548" y="1490281"/>
            <a:ext cx="1538905" cy="43126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b="1" dirty="0">
                <a:solidFill>
                  <a:schemeClr val="bg2"/>
                </a:solidFill>
                <a:latin typeface="Calibri" panose="020F0502020204030204" pitchFamily="34" charset="0"/>
              </a:rPr>
              <a:t>PLAN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B19F7FE6-8294-9644-A53C-76FE40B26C0F}"/>
              </a:ext>
            </a:extLst>
          </p:cNvPr>
          <p:cNvSpPr/>
          <p:nvPr/>
        </p:nvSpPr>
        <p:spPr>
          <a:xfrm>
            <a:off x="7381660" y="2923730"/>
            <a:ext cx="1538905" cy="43126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b="1" dirty="0">
                <a:solidFill>
                  <a:schemeClr val="bg2"/>
                </a:solidFill>
                <a:latin typeface="Calibri" panose="020F0502020204030204" pitchFamily="34" charset="0"/>
              </a:rPr>
              <a:t>TO DO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C92576C-EAE8-804A-9E93-B2FA81FA7DF8}"/>
              </a:ext>
            </a:extLst>
          </p:cNvPr>
          <p:cNvSpPr/>
          <p:nvPr/>
        </p:nvSpPr>
        <p:spPr>
          <a:xfrm>
            <a:off x="5245603" y="4522221"/>
            <a:ext cx="1538905" cy="43126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b="1" dirty="0">
                <a:solidFill>
                  <a:schemeClr val="bg2"/>
                </a:solidFill>
                <a:latin typeface="Calibri" panose="020F0502020204030204" pitchFamily="34" charset="0"/>
              </a:rPr>
              <a:t>LEARN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A63955D5-BC4E-F541-8A75-C5F13A269251}"/>
              </a:ext>
            </a:extLst>
          </p:cNvPr>
          <p:cNvSpPr/>
          <p:nvPr/>
        </p:nvSpPr>
        <p:spPr>
          <a:xfrm>
            <a:off x="3276200" y="2916918"/>
            <a:ext cx="1538905" cy="43126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b="1" dirty="0">
                <a:solidFill>
                  <a:schemeClr val="bg2"/>
                </a:solidFill>
                <a:latin typeface="Calibri" panose="020F0502020204030204" pitchFamily="34" charset="0"/>
              </a:rPr>
              <a:t>CLIMB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003E8C7-0F8D-1840-BABF-73214C45B41A}"/>
              </a:ext>
            </a:extLst>
          </p:cNvPr>
          <p:cNvSpPr/>
          <p:nvPr/>
        </p:nvSpPr>
        <p:spPr>
          <a:xfrm>
            <a:off x="3718732" y="1603943"/>
            <a:ext cx="4745149" cy="3232957"/>
          </a:xfrm>
          <a:prstGeom prst="ellipse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44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upo 22"/>
          <p:cNvGrpSpPr>
            <a:grpSpLocks/>
          </p:cNvGrpSpPr>
          <p:nvPr/>
        </p:nvGrpSpPr>
        <p:grpSpPr bwMode="auto">
          <a:xfrm>
            <a:off x="1339486" y="785504"/>
            <a:ext cx="9936157" cy="3354765"/>
            <a:chOff x="142844" y="2931755"/>
            <a:chExt cx="8643998" cy="2918181"/>
          </a:xfrm>
        </p:grpSpPr>
        <p:sp>
          <p:nvSpPr>
            <p:cNvPr id="3" name="CaixaDeTexto 2"/>
            <p:cNvSpPr txBox="1"/>
            <p:nvPr/>
          </p:nvSpPr>
          <p:spPr>
            <a:xfrm>
              <a:off x="167704" y="2931755"/>
              <a:ext cx="8619138" cy="291818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r>
                <a:rPr lang="pt-BR" sz="3200" b="1" dirty="0">
                  <a:latin typeface="Calibri" panose="020F0502020204030204" pitchFamily="34" charset="0"/>
                </a:rPr>
                <a:t>Excelência na </a:t>
              </a:r>
              <a:r>
                <a:rPr lang="pt-BR" sz="6000" b="1" dirty="0">
                  <a:latin typeface="Calibri" pitchFamily="34" charset="0"/>
                </a:rPr>
                <a:t>EXECUÇÃO</a:t>
              </a: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3200" b="1" dirty="0">
                <a:latin typeface="Calibri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000892" y="4071942"/>
              <a:ext cx="1785950" cy="1500198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PROS-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PECÇÃO</a:t>
              </a:r>
            </a:p>
          </p:txBody>
        </p:sp>
        <p:sp>
          <p:nvSpPr>
            <p:cNvPr id="19" name="Pentágono 18"/>
            <p:cNvSpPr/>
            <p:nvPr/>
          </p:nvSpPr>
          <p:spPr>
            <a:xfrm>
              <a:off x="5000628" y="4071942"/>
              <a:ext cx="2786082" cy="1500198"/>
            </a:xfrm>
            <a:prstGeom prst="homePlat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GESTÃO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CARTEIRA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CLIENTES </a:t>
              </a:r>
            </a:p>
          </p:txBody>
        </p:sp>
        <p:sp>
          <p:nvSpPr>
            <p:cNvPr id="17" name="Pentágono 16"/>
            <p:cNvSpPr/>
            <p:nvPr/>
          </p:nvSpPr>
          <p:spPr>
            <a:xfrm>
              <a:off x="3370936" y="4071942"/>
              <a:ext cx="2786082" cy="1500198"/>
            </a:xfrm>
            <a:prstGeom prst="homePlate">
              <a:avLst/>
            </a:prstGeom>
            <a:solidFill>
              <a:srgbClr val="FF99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CONTORNO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DE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OBJEÇÕES</a:t>
              </a:r>
            </a:p>
          </p:txBody>
        </p:sp>
        <p:sp>
          <p:nvSpPr>
            <p:cNvPr id="16" name="Pentágono 15"/>
            <p:cNvSpPr/>
            <p:nvPr/>
          </p:nvSpPr>
          <p:spPr>
            <a:xfrm>
              <a:off x="1785918" y="4071942"/>
              <a:ext cx="2786082" cy="1500198"/>
            </a:xfrm>
            <a:prstGeom prst="homePlate">
              <a:avLst/>
            </a:prstGeom>
            <a:solidFill>
              <a:srgbClr val="FFC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ABORDAGEM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PERSUASIVA</a:t>
              </a:r>
            </a:p>
          </p:txBody>
        </p:sp>
        <p:sp>
          <p:nvSpPr>
            <p:cNvPr id="18" name="Pentágono 17"/>
            <p:cNvSpPr/>
            <p:nvPr/>
          </p:nvSpPr>
          <p:spPr>
            <a:xfrm>
              <a:off x="142844" y="4071942"/>
              <a:ext cx="2571768" cy="1500198"/>
            </a:xfrm>
            <a:prstGeom prst="homePlate">
              <a:avLst/>
            </a:prstGeom>
            <a:solidFill>
              <a:srgbClr val="FFFF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PLANEJAMENTO DA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PERFORMANCE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1368062" y="4236905"/>
            <a:ext cx="9903309" cy="1538883"/>
          </a:xfrm>
          <a:prstGeom prst="rect">
            <a:avLst/>
          </a:prstGeom>
          <a:solidFill>
            <a:srgbClr val="CC99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000" b="1" dirty="0">
                <a:solidFill>
                  <a:schemeClr val="bg1"/>
                </a:solidFill>
                <a:latin typeface="Calibri" pitchFamily="34" charset="0"/>
              </a:rPr>
              <a:t>MÉTODO + INTELIGÊNCIA + ATITUDE =</a:t>
            </a:r>
          </a:p>
          <a:p>
            <a:pPr algn="ctr">
              <a:defRPr/>
            </a:pPr>
            <a:r>
              <a:rPr lang="pt-BR" sz="5400" b="1" dirty="0">
                <a:solidFill>
                  <a:schemeClr val="bg1"/>
                </a:solidFill>
                <a:latin typeface="Calibri" pitchFamily="34" charset="0"/>
              </a:rPr>
              <a:t>RESULTADO</a:t>
            </a:r>
            <a:endParaRPr lang="pt-BR" sz="40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953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4" name="Grupo 22"/>
          <p:cNvGrpSpPr>
            <a:grpSpLocks/>
          </p:cNvGrpSpPr>
          <p:nvPr/>
        </p:nvGrpSpPr>
        <p:grpSpPr bwMode="auto">
          <a:xfrm>
            <a:off x="1385135" y="1026157"/>
            <a:ext cx="9613789" cy="3731170"/>
            <a:chOff x="142844" y="2931755"/>
            <a:chExt cx="8643998" cy="3354810"/>
          </a:xfrm>
        </p:grpSpPr>
        <p:sp>
          <p:nvSpPr>
            <p:cNvPr id="3" name="CaixaDeTexto 2"/>
            <p:cNvSpPr txBox="1"/>
            <p:nvPr/>
          </p:nvSpPr>
          <p:spPr>
            <a:xfrm>
              <a:off x="142844" y="2931755"/>
              <a:ext cx="8643998" cy="33548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r>
                <a:rPr lang="pt-BR" sz="3200" b="1" dirty="0">
                  <a:latin typeface="Calibri" panose="020F0502020204030204" pitchFamily="34" charset="0"/>
                </a:rPr>
                <a:t>Excelência na </a:t>
              </a:r>
              <a:r>
                <a:rPr lang="pt-BR" sz="6000" b="1" dirty="0">
                  <a:latin typeface="Calibri" pitchFamily="34" charset="0"/>
                </a:rPr>
                <a:t>EXECUÇÃO</a:t>
              </a:r>
              <a:endParaRPr lang="pt-BR" sz="8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3200" b="1" dirty="0">
                <a:latin typeface="Calibri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000892" y="4071942"/>
              <a:ext cx="1785950" cy="1500198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PROS-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PECÇÃO</a:t>
              </a:r>
            </a:p>
          </p:txBody>
        </p:sp>
        <p:sp>
          <p:nvSpPr>
            <p:cNvPr id="19" name="Pentágono 18"/>
            <p:cNvSpPr/>
            <p:nvPr/>
          </p:nvSpPr>
          <p:spPr>
            <a:xfrm>
              <a:off x="5000628" y="4071942"/>
              <a:ext cx="2786082" cy="1500198"/>
            </a:xfrm>
            <a:prstGeom prst="homePlat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GESTÃO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CARTEIRA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CLIENTES </a:t>
              </a:r>
            </a:p>
          </p:txBody>
        </p:sp>
        <p:sp>
          <p:nvSpPr>
            <p:cNvPr id="17" name="Pentágono 16"/>
            <p:cNvSpPr/>
            <p:nvPr/>
          </p:nvSpPr>
          <p:spPr>
            <a:xfrm>
              <a:off x="3370936" y="4071942"/>
              <a:ext cx="2786082" cy="1500198"/>
            </a:xfrm>
            <a:prstGeom prst="homePlate">
              <a:avLst/>
            </a:prstGeom>
            <a:solidFill>
              <a:srgbClr val="FF99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CONTORNO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DE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OBJEÇÕES</a:t>
              </a:r>
            </a:p>
          </p:txBody>
        </p:sp>
        <p:sp>
          <p:nvSpPr>
            <p:cNvPr id="16" name="Pentágono 15"/>
            <p:cNvSpPr/>
            <p:nvPr/>
          </p:nvSpPr>
          <p:spPr>
            <a:xfrm>
              <a:off x="1785918" y="4071942"/>
              <a:ext cx="2786082" cy="1500198"/>
            </a:xfrm>
            <a:prstGeom prst="homePlate">
              <a:avLst/>
            </a:prstGeom>
            <a:solidFill>
              <a:srgbClr val="FFC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ABORDAGEM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PERSUASIVA</a:t>
              </a:r>
            </a:p>
          </p:txBody>
        </p:sp>
        <p:sp>
          <p:nvSpPr>
            <p:cNvPr id="18" name="Pentágono 17"/>
            <p:cNvSpPr/>
            <p:nvPr/>
          </p:nvSpPr>
          <p:spPr>
            <a:xfrm>
              <a:off x="142844" y="4071942"/>
              <a:ext cx="2571768" cy="1500198"/>
            </a:xfrm>
            <a:prstGeom prst="homePlate">
              <a:avLst/>
            </a:prstGeom>
            <a:solidFill>
              <a:srgbClr val="FFFF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PLANEJAMENTO DA 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PERFORMANCE</a:t>
              </a:r>
            </a:p>
          </p:txBody>
        </p:sp>
      </p:grpSp>
      <p:sp>
        <p:nvSpPr>
          <p:cNvPr id="5" name="Retângulo 4"/>
          <p:cNvSpPr/>
          <p:nvPr/>
        </p:nvSpPr>
        <p:spPr>
          <a:xfrm>
            <a:off x="1385135" y="2465917"/>
            <a:ext cx="2267895" cy="1325176"/>
          </a:xfrm>
          <a:prstGeom prst="rect">
            <a:avLst/>
          </a:pr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1399011" y="5049374"/>
            <a:ext cx="6292707" cy="1200329"/>
          </a:xfrm>
          <a:prstGeom prst="rect">
            <a:avLst/>
          </a:prstGeom>
          <a:noFill/>
          <a:ln w="76200">
            <a:solidFill>
              <a:srgbClr val="0099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DESAFIO: MÉTRICAS &amp; CONTROLES</a:t>
            </a:r>
          </a:p>
          <a:p>
            <a:pPr algn="ctr"/>
            <a:r>
              <a:rPr lang="pt-BR" sz="32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MAIOR GAP: </a:t>
            </a:r>
            <a:r>
              <a:rPr lang="pt-BR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DISCIPLINA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Conector reto 5"/>
          <p:cNvCxnSpPr>
            <a:cxnSpLocks/>
            <a:stCxn id="5" idx="2"/>
            <a:endCxn id="2" idx="0"/>
          </p:cNvCxnSpPr>
          <p:nvPr/>
        </p:nvCxnSpPr>
        <p:spPr>
          <a:xfrm>
            <a:off x="2519083" y="3791093"/>
            <a:ext cx="2026282" cy="1258281"/>
          </a:xfrm>
          <a:prstGeom prst="line">
            <a:avLst/>
          </a:prstGeom>
          <a:ln w="762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666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Oval 2"/>
          <p:cNvSpPr>
            <a:spLocks noGrp="1" noChangeArrowheads="1"/>
          </p:cNvSpPr>
          <p:nvPr>
            <p:ph idx="1"/>
          </p:nvPr>
        </p:nvSpPr>
        <p:spPr>
          <a:xfrm>
            <a:off x="-565323" y="-508598"/>
            <a:ext cx="11881320" cy="7992888"/>
          </a:xfrm>
          <a:prstGeom prst="ellipse">
            <a:avLst/>
          </a:prstGeom>
        </p:spPr>
        <p:txBody>
          <a:bodyPr>
            <a:normAutofit fontScale="92500" lnSpcReduction="10000"/>
          </a:bodyPr>
          <a:lstStyle/>
          <a:p>
            <a:pPr marL="609600" indent="-609600">
              <a:spcBef>
                <a:spcPct val="0"/>
              </a:spcBef>
              <a:buNone/>
            </a:pPr>
            <a:endParaRPr lang="en-US" sz="3600" b="1" dirty="0"/>
          </a:p>
          <a:p>
            <a:pPr marL="609600" indent="-609600">
              <a:spcBef>
                <a:spcPct val="0"/>
              </a:spcBef>
              <a:buNone/>
            </a:pPr>
            <a:r>
              <a:rPr lang="en-US" sz="4000" b="1" dirty="0"/>
              <a:t>SUCESSO NO FUTURO:</a:t>
            </a:r>
          </a:p>
          <a:p>
            <a:pPr marL="609600" indent="-609600">
              <a:spcBef>
                <a:spcPct val="0"/>
              </a:spcBef>
              <a:buNone/>
            </a:pPr>
            <a:r>
              <a:rPr lang="en-US" sz="4800" b="1" dirty="0"/>
              <a:t>ATUAÇÃO </a:t>
            </a:r>
            <a:r>
              <a:rPr lang="en-US" sz="6000" b="1" u="sng" dirty="0"/>
              <a:t>CONSULTIVA</a:t>
            </a:r>
            <a:endParaRPr lang="en-US" sz="4800" b="1" u="sng" dirty="0"/>
          </a:p>
          <a:p>
            <a:pPr marL="609600" indent="-609600">
              <a:spcBef>
                <a:spcPct val="0"/>
              </a:spcBef>
              <a:buNone/>
            </a:pPr>
            <a:endParaRPr lang="pt-BR" sz="3600" b="1" dirty="0"/>
          </a:p>
          <a:p>
            <a:pPr marL="609600" indent="-609600">
              <a:spcBef>
                <a:spcPct val="0"/>
              </a:spcBef>
              <a:buFont typeface="Wingdings" pitchFamily="2" charset="2"/>
              <a:buAutoNum type="arabicPeriod"/>
            </a:pPr>
            <a:r>
              <a:rPr lang="pt-BR" sz="3600" b="1" dirty="0">
                <a:sym typeface="Monotype Sorts"/>
              </a:rPr>
              <a:t>Capturar + Entender Consumidores              </a:t>
            </a:r>
          </a:p>
          <a:p>
            <a:pPr marL="609600" indent="-609600">
              <a:spcBef>
                <a:spcPct val="0"/>
              </a:spcBef>
              <a:buFontTx/>
              <a:buAutoNum type="arabicPeriod"/>
            </a:pPr>
            <a:r>
              <a:rPr lang="en-US" sz="3600" b="1" dirty="0" err="1"/>
              <a:t>Apresentar</a:t>
            </a:r>
            <a:r>
              <a:rPr lang="en-US" sz="3600" b="1" dirty="0"/>
              <a:t> </a:t>
            </a:r>
            <a:r>
              <a:rPr lang="en-US" sz="3600" b="1" dirty="0" err="1"/>
              <a:t>Propostas</a:t>
            </a:r>
            <a:r>
              <a:rPr lang="en-US" sz="3600" b="1" dirty="0"/>
              <a:t> </a:t>
            </a:r>
            <a:r>
              <a:rPr lang="en-US" sz="3600" b="1" dirty="0" err="1"/>
              <a:t>Convincentes</a:t>
            </a:r>
            <a:r>
              <a:rPr lang="en-US" sz="3600" b="1" dirty="0"/>
              <a:t> </a:t>
            </a:r>
          </a:p>
          <a:p>
            <a:pPr marL="609600" indent="-609600">
              <a:spcBef>
                <a:spcPct val="0"/>
              </a:spcBef>
              <a:buFontTx/>
              <a:buAutoNum type="arabicPeriod"/>
            </a:pPr>
            <a:r>
              <a:rPr lang="en-US" sz="3600" b="1" dirty="0" err="1"/>
              <a:t>Negociar</a:t>
            </a:r>
            <a:r>
              <a:rPr lang="en-US" sz="3600" b="1" dirty="0"/>
              <a:t> + </a:t>
            </a:r>
            <a:r>
              <a:rPr lang="en-US" sz="3600" b="1" dirty="0" err="1"/>
              <a:t>Persuadir</a:t>
            </a:r>
            <a:r>
              <a:rPr lang="en-US" sz="3600" b="1" dirty="0"/>
              <a:t> + </a:t>
            </a:r>
            <a:r>
              <a:rPr lang="en-US" sz="3600" b="1" dirty="0" err="1"/>
              <a:t>Consumar</a:t>
            </a:r>
            <a:endParaRPr lang="en-US" sz="3600" b="1" dirty="0"/>
          </a:p>
          <a:p>
            <a:pPr marL="609600" indent="-609600">
              <a:spcBef>
                <a:spcPct val="0"/>
              </a:spcBef>
              <a:buFontTx/>
              <a:buAutoNum type="arabicPeriod"/>
            </a:pPr>
            <a:r>
              <a:rPr lang="pt-BR" sz="3600" b="1" dirty="0">
                <a:sym typeface="Monotype Sorts"/>
              </a:rPr>
              <a:t>Reter  +  Desenvolver a Prosperidade</a:t>
            </a:r>
          </a:p>
          <a:p>
            <a:pPr marL="609600" indent="-609600">
              <a:spcBef>
                <a:spcPct val="0"/>
              </a:spcBef>
              <a:buFont typeface="Wingdings" pitchFamily="2" charset="2"/>
              <a:buAutoNum type="arabicPeriod"/>
            </a:pPr>
            <a:r>
              <a:rPr lang="en-US" sz="3600" b="1" dirty="0" err="1">
                <a:sym typeface="Monotype Sorts"/>
              </a:rPr>
              <a:t>Garantir</a:t>
            </a:r>
            <a:r>
              <a:rPr lang="en-US" sz="3600" b="1" dirty="0">
                <a:sym typeface="Monotype Sorts"/>
              </a:rPr>
              <a:t> RESULTADOS do </a:t>
            </a:r>
            <a:r>
              <a:rPr lang="en-US" sz="3600" b="1" dirty="0" err="1">
                <a:sym typeface="Monotype Sorts"/>
              </a:rPr>
              <a:t>Cliente</a:t>
            </a:r>
            <a:r>
              <a:rPr lang="en-US" sz="3600" b="1" dirty="0">
                <a:sym typeface="Monotype Sorts"/>
              </a:rPr>
              <a:t> </a:t>
            </a:r>
          </a:p>
          <a:p>
            <a:pPr marL="609600" indent="-609600">
              <a:spcBef>
                <a:spcPct val="0"/>
              </a:spcBef>
              <a:buNone/>
            </a:pPr>
            <a:endParaRPr lang="en-US" sz="3600" b="1" dirty="0">
              <a:sym typeface="Monotype Sorts"/>
            </a:endParaRPr>
          </a:p>
          <a:p>
            <a:pPr marL="609600" indent="-609600">
              <a:spcBef>
                <a:spcPct val="0"/>
              </a:spcBef>
              <a:buNone/>
            </a:pPr>
            <a:endParaRPr lang="en-US" sz="3600" b="1" dirty="0">
              <a:sym typeface="Monotype Sorts"/>
            </a:endParaRPr>
          </a:p>
          <a:p>
            <a:pPr marL="609600" indent="-609600">
              <a:spcBef>
                <a:spcPct val="0"/>
              </a:spcBef>
              <a:buNone/>
            </a:pPr>
            <a:r>
              <a:rPr lang="en-US" sz="3600" b="1" dirty="0">
                <a:sym typeface="Monotype Sorts"/>
              </a:rPr>
              <a:t>          = NOVO DNA COMERCIAL </a:t>
            </a:r>
            <a:r>
              <a:rPr lang="en-US" sz="5400" b="1" dirty="0">
                <a:sym typeface="Monotype Sorts"/>
              </a:rPr>
              <a:t>…</a:t>
            </a:r>
            <a:endParaRPr lang="en-US" sz="3200" b="1" dirty="0">
              <a:sym typeface="Monotype Sorts"/>
            </a:endParaRPr>
          </a:p>
          <a:p>
            <a:pPr marL="609600" indent="-609600">
              <a:spcBef>
                <a:spcPct val="0"/>
              </a:spcBef>
              <a:buFontTx/>
              <a:buAutoNum type="arabicPeriod"/>
            </a:pPr>
            <a:endParaRPr lang="en-US" sz="3200" b="1" dirty="0"/>
          </a:p>
          <a:p>
            <a:pPr marL="609600" indent="-609600">
              <a:spcBef>
                <a:spcPct val="0"/>
              </a:spcBef>
              <a:buFont typeface="Wingdings" pitchFamily="2" charset="2"/>
              <a:buAutoNum type="arabicPeriod"/>
            </a:pPr>
            <a:endParaRPr lang="pt-BR" sz="3200" b="1" dirty="0">
              <a:sym typeface="Monotype Sorts"/>
            </a:endParaRP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8830023" y="305066"/>
            <a:ext cx="1071537" cy="6247864"/>
          </a:xfrm>
          <a:prstGeom prst="rect">
            <a:avLst/>
          </a:prstGeom>
          <a:solidFill>
            <a:srgbClr val="C00000"/>
          </a:solidFill>
          <a:ln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0" b="1" dirty="0">
                <a:solidFill>
                  <a:schemeClr val="bg1"/>
                </a:solidFill>
                <a:latin typeface="Calibri" pitchFamily="34" charset="0"/>
              </a:rPr>
              <a:t>V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0" b="1" dirty="0">
                <a:solidFill>
                  <a:schemeClr val="bg1"/>
                </a:solidFill>
                <a:latin typeface="Calibri" pitchFamily="34" charset="0"/>
              </a:rPr>
              <a:t>E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0" b="1" dirty="0">
                <a:solidFill>
                  <a:schemeClr val="bg1"/>
                </a:solidFill>
                <a:latin typeface="Calibri" pitchFamily="34" charset="0"/>
              </a:rPr>
              <a:t>N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0" b="1" dirty="0">
                <a:solidFill>
                  <a:schemeClr val="bg1"/>
                </a:solidFill>
                <a:latin typeface="Calibri" pitchFamily="34" charset="0"/>
              </a:rPr>
              <a:t>D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0" b="1" dirty="0">
                <a:solidFill>
                  <a:schemeClr val="bg1"/>
                </a:solidFill>
                <a:latin typeface="Calibri" pitchFamily="34" charset="0"/>
              </a:rPr>
              <a:t>A</a:t>
            </a:r>
            <a:endParaRPr lang="pt-BR" sz="8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E12BF454-F515-4345-AE47-B4A4D8B3D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4460" y="117693"/>
            <a:ext cx="1071537" cy="6740307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E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N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G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E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N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H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E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I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R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A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D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alibri" pitchFamily="34" charset="0"/>
              </a:rPr>
              <a:t>A</a:t>
            </a:r>
            <a:endParaRPr lang="pt-BR" sz="36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718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34110" y="933189"/>
            <a:ext cx="6486525" cy="64633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pt-BR" altLang="pt-BR" b="1" kern="0" dirty="0">
              <a:solidFill>
                <a:schemeClr val="bg1"/>
              </a:solidFill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idx="1"/>
          </p:nvPr>
        </p:nvSpPr>
        <p:spPr>
          <a:xfrm>
            <a:off x="1481955" y="1073473"/>
            <a:ext cx="9905181" cy="567784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algn="ctr">
              <a:lnSpc>
                <a:spcPts val="3640"/>
              </a:lnSpc>
              <a:buNone/>
              <a:defRPr/>
            </a:pPr>
            <a:r>
              <a:rPr lang="en-US" altLang="pt-BR" sz="5400" b="1" dirty="0">
                <a:solidFill>
                  <a:schemeClr val="bg1"/>
                </a:solidFill>
              </a:rPr>
              <a:t>DNA CONSULTIVO</a:t>
            </a:r>
          </a:p>
          <a:p>
            <a:pPr algn="ctr">
              <a:lnSpc>
                <a:spcPts val="3640"/>
              </a:lnSpc>
              <a:buNone/>
              <a:defRPr/>
            </a:pPr>
            <a:endParaRPr lang="en-US" altLang="pt-BR" sz="8000" b="1" dirty="0"/>
          </a:p>
          <a:p>
            <a:pPr algn="ctr">
              <a:lnSpc>
                <a:spcPts val="3640"/>
              </a:lnSpc>
              <a:buNone/>
              <a:defRPr/>
            </a:pPr>
            <a:r>
              <a:rPr lang="en-US" altLang="pt-BR" sz="8000" b="1" dirty="0"/>
              <a:t>=</a:t>
            </a:r>
            <a:endParaRPr lang="en-US" altLang="pt-BR" sz="4400" b="1" dirty="0"/>
          </a:p>
          <a:p>
            <a:pPr algn="ctr">
              <a:lnSpc>
                <a:spcPts val="3640"/>
              </a:lnSpc>
              <a:buNone/>
              <a:defRPr/>
            </a:pPr>
            <a:r>
              <a:rPr lang="en-US" altLang="pt-BR" sz="4000" b="1" dirty="0"/>
              <a:t>CONSCIÊNCIA CRÍTICA    + </a:t>
            </a:r>
          </a:p>
          <a:p>
            <a:pPr algn="ctr">
              <a:lnSpc>
                <a:spcPts val="3640"/>
              </a:lnSpc>
              <a:buNone/>
              <a:defRPr/>
            </a:pPr>
            <a:r>
              <a:rPr lang="en-US" altLang="pt-BR" sz="4000" b="1" dirty="0"/>
              <a:t>PENSAMENTO REVERSO   +</a:t>
            </a:r>
          </a:p>
          <a:p>
            <a:pPr algn="ctr">
              <a:lnSpc>
                <a:spcPts val="3640"/>
              </a:lnSpc>
              <a:buNone/>
              <a:defRPr/>
            </a:pPr>
            <a:r>
              <a:rPr lang="en-US" altLang="pt-BR" sz="4000" b="1" dirty="0"/>
              <a:t>LEGITIMIDADE NAS INFORMAÇÕES   +</a:t>
            </a:r>
          </a:p>
          <a:p>
            <a:pPr algn="ctr">
              <a:lnSpc>
                <a:spcPts val="3640"/>
              </a:lnSpc>
              <a:buNone/>
              <a:defRPr/>
            </a:pPr>
            <a:r>
              <a:rPr lang="en-US" altLang="pt-BR" sz="4000" b="1" dirty="0"/>
              <a:t>PLANO DE AÇÕES FOCADAS    +</a:t>
            </a:r>
          </a:p>
          <a:p>
            <a:pPr algn="ctr">
              <a:lnSpc>
                <a:spcPts val="3640"/>
              </a:lnSpc>
              <a:buNone/>
              <a:defRPr/>
            </a:pPr>
            <a:r>
              <a:rPr lang="en-US" altLang="pt-BR" sz="4000" b="1" dirty="0"/>
              <a:t>DISCIPLINA &amp; COMPETÊNCIA NA EXECUÇÃO</a:t>
            </a:r>
          </a:p>
          <a:p>
            <a:pPr algn="ctr">
              <a:lnSpc>
                <a:spcPts val="3640"/>
              </a:lnSpc>
              <a:buNone/>
              <a:defRPr/>
            </a:pPr>
            <a:endParaRPr lang="en-US" altLang="pt-BR" sz="4400" b="1" dirty="0"/>
          </a:p>
          <a:p>
            <a:pPr algn="ctr">
              <a:lnSpc>
                <a:spcPts val="3640"/>
              </a:lnSpc>
              <a:buNone/>
              <a:defRPr/>
            </a:pPr>
            <a:endParaRPr lang="pt-BR" alt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1149573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700468"/>
              </p:ext>
            </p:extLst>
          </p:nvPr>
        </p:nvGraphicFramePr>
        <p:xfrm>
          <a:off x="0" y="2"/>
          <a:ext cx="12192000" cy="6857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0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6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728">
                  <a:extLst>
                    <a:ext uri="{9D8B030D-6E8A-4147-A177-3AD203B41FA5}">
                      <a16:colId xmlns:a16="http://schemas.microsoft.com/office/drawing/2014/main" val="221371503"/>
                    </a:ext>
                  </a:extLst>
                </a:gridCol>
                <a:gridCol w="343624">
                  <a:extLst>
                    <a:ext uri="{9D8B030D-6E8A-4147-A177-3AD203B41FA5}">
                      <a16:colId xmlns:a16="http://schemas.microsoft.com/office/drawing/2014/main" val="2429278519"/>
                    </a:ext>
                  </a:extLst>
                </a:gridCol>
                <a:gridCol w="532676">
                  <a:extLst>
                    <a:ext uri="{9D8B030D-6E8A-4147-A177-3AD203B41FA5}">
                      <a16:colId xmlns:a16="http://schemas.microsoft.com/office/drawing/2014/main" val="2103539673"/>
                    </a:ext>
                  </a:extLst>
                </a:gridCol>
              </a:tblGrid>
              <a:tr h="1034373">
                <a:tc rowSpan="2"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 13 INDICADORES DE PERFORMANCE</a:t>
                      </a:r>
                      <a:endParaRPr lang="pt-BR" sz="3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FAIXAS DE VARIAÇÃO</a:t>
                      </a:r>
                    </a:p>
                  </a:txBody>
                  <a:tcPr marL="91447" marR="91447" marT="45717" marB="45717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8" marB="45718" anchor="ctr"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8" marB="4571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STATUS</a:t>
                      </a: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META</a:t>
                      </a: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PA</a:t>
                      </a: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766">
                <a:tc vMerge="1">
                  <a:txBody>
                    <a:bodyPr/>
                    <a:lstStyle/>
                    <a:p>
                      <a:endParaRPr lang="pt-B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8" marB="45718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Calibri" pitchFamily="34" charset="0"/>
                          <a:sym typeface="Wingdings" pitchFamily="2" charset="2"/>
                        </a:rPr>
                        <a:t></a:t>
                      </a:r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Calibri" pitchFamily="34" charset="0"/>
                          <a:sym typeface="Wingdings" pitchFamily="2" charset="2"/>
                        </a:rPr>
                        <a:t></a:t>
                      </a:r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Calibri" pitchFamily="34" charset="0"/>
                          <a:sym typeface="Wingdings" pitchFamily="2" charset="2"/>
                        </a:rPr>
                        <a:t></a:t>
                      </a:r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4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AUMENTAMOS A BASE DA CARTEIRA DE CLIENTES ATENDIDOS?</a:t>
                      </a: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4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AUMENTAMOS A COBERTURA DO MIX DE ITENS VENDIDOS POR CLIENTE?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4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AUMENTAMOS O VALOR MÉDIO DAS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 VENDAS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4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AUMENTAMOS O VALOR DE VENDAS POR CLIENTE?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4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REDUZIMOS O CUSTO OPERACIONAL?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4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AUMENTAMOS OS RESULTADOS DAS UNIDADES\FILIAIS?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4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MELHORAMOS A PROSPECÇÃO DE NOVOS CLIENTES?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4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AUMENTAMOS A FREQUENCIA DE COMPRA?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44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OTIMIZAMOS A COBERTURA REGIONAL E A ROTA DE VISITAS DE PROSPECÇÃO?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297">
                <a:tc>
                  <a:txBody>
                    <a:bodyPr/>
                    <a:lstStyle/>
                    <a:p>
                      <a:pPr marL="0" indent="0" algn="r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MELHORAMOS TAXAS DE CONVERSÃO ABORDAGEM/PROPOSTA/FECHAMENTO 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44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CLIENTES CONHECEM TODO NOSSO PORTIFÓLIO DE PRODUTOS?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441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CLIENTES CONHECEM A ATUAÇÃO SEGMENTADA E DE GESTÃO DA CARTEIRA?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1004">
                <a:tc>
                  <a:txBody>
                    <a:bodyPr/>
                    <a:lstStyle/>
                    <a:p>
                      <a:pPr marL="0" indent="0" algn="r">
                        <a:lnSpc>
                          <a:spcPts val="1000"/>
                        </a:lnSpc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AUMENTAMOS A POSITIVAÇÃO DA CARTEIRA NOS ENFOQUES ESTRATÉGICOS?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385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378039"/>
              </p:ext>
            </p:extLst>
          </p:nvPr>
        </p:nvGraphicFramePr>
        <p:xfrm>
          <a:off x="0" y="0"/>
          <a:ext cx="12192000" cy="685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0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6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728">
                  <a:extLst>
                    <a:ext uri="{9D8B030D-6E8A-4147-A177-3AD203B41FA5}">
                      <a16:colId xmlns:a16="http://schemas.microsoft.com/office/drawing/2014/main" val="221371503"/>
                    </a:ext>
                  </a:extLst>
                </a:gridCol>
                <a:gridCol w="343624">
                  <a:extLst>
                    <a:ext uri="{9D8B030D-6E8A-4147-A177-3AD203B41FA5}">
                      <a16:colId xmlns:a16="http://schemas.microsoft.com/office/drawing/2014/main" val="2429278519"/>
                    </a:ext>
                  </a:extLst>
                </a:gridCol>
                <a:gridCol w="532676">
                  <a:extLst>
                    <a:ext uri="{9D8B030D-6E8A-4147-A177-3AD203B41FA5}">
                      <a16:colId xmlns:a16="http://schemas.microsoft.com/office/drawing/2014/main" val="2103539673"/>
                    </a:ext>
                  </a:extLst>
                </a:gridCol>
              </a:tblGrid>
              <a:tr h="952559">
                <a:tc rowSpan="2"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 26</a:t>
                      </a:r>
                      <a:r>
                        <a:rPr lang="pt-BR" sz="3200" b="1" baseline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 </a:t>
                      </a:r>
                      <a:r>
                        <a:rPr lang="pt-BR" sz="3200" b="1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INDICADORES DE PERFORMANCE</a:t>
                      </a:r>
                      <a:endParaRPr lang="pt-BR" sz="3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anchor="ctr"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FAIXAS DE VARIAÇÃO</a:t>
                      </a:r>
                    </a:p>
                  </a:txBody>
                  <a:tcPr marL="91447" marR="91447" marT="45717" marB="45717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8" marB="45718" anchor="ctr"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8" marB="4571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STATUS</a:t>
                      </a: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META</a:t>
                      </a: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PA</a:t>
                      </a: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457">
                <a:tc vMerge="1">
                  <a:txBody>
                    <a:bodyPr/>
                    <a:lstStyle/>
                    <a:p>
                      <a:endParaRPr lang="pt-B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8" marB="45718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Calibri" pitchFamily="34" charset="0"/>
                          <a:sym typeface="Wingdings" pitchFamily="2" charset="2"/>
                        </a:rPr>
                        <a:t></a:t>
                      </a:r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Calibri" pitchFamily="34" charset="0"/>
                          <a:sym typeface="Wingdings" pitchFamily="2" charset="2"/>
                        </a:rPr>
                        <a:t></a:t>
                      </a:r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Calibri" pitchFamily="34" charset="0"/>
                          <a:sym typeface="Wingdings" pitchFamily="2" charset="2"/>
                        </a:rPr>
                        <a:t></a:t>
                      </a:r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MELHORAMOS A BLINDAGEM/FIDELIDADE/LEALDADE/ADESÃO?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MELHORAMOS AS MARGENS?</a:t>
                      </a: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O CADASTRO DE CLIENTES ESTÁ COMPLETO E ATUALIZADO?</a:t>
                      </a: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OS INDICADORES DE NEGÓCIO ESTÃO IDENTIFICADOS E FIDELIZADOS?</a:t>
                      </a: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MELHORAMOS A PERCEPÇÃO E A VISIBILIDADE DA NOSSA MARCA?</a:t>
                      </a: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IDENTIFICAMOS CLARAMENTE OS FATORES DETERMINANTES DE SUCESSO E DE NÃO SUCESSO NAS NOSSAS ABORDAGENS E NEGOCIAÇÕES?</a:t>
                      </a: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MELHORAMOS A REMUNERAÇÃO MÉDIA?</a:t>
                      </a: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GARANTIMOS TAXAS DE CRESCIMENTO HISTÓRICAS?</a:t>
                      </a: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MELHORAMOS NOSSA PRODUTIVIDADE DE AGENDA?</a:t>
                      </a: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545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CONSOLIDAMOS NOSSA VISÃO ESTRATÉGICA DE NOTORIEDADE DE SATISFAÇÃO DOS CLIENTES?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pPr algn="r">
                        <a:lnSpc>
                          <a:spcPts val="1000"/>
                        </a:lnSpc>
                      </a:pPr>
                      <a:r>
                        <a:rPr lang="en-US" sz="1600" b="1" dirty="0">
                          <a:latin typeface="Calibri" pitchFamily="34" charset="0"/>
                        </a:rPr>
                        <a:t>IDENTIFICAMOS NAS AÇÕES TÁTICAS AS QUE FUNCIONARAM E NÃO FUNCIONARAM?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635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ATINGIMOS NOSSAS METAS?</a:t>
                      </a:r>
                      <a:endParaRPr lang="pt-BR" sz="1600" b="1" dirty="0">
                        <a:latin typeface="Calibri" pitchFamily="34" charset="0"/>
                      </a:endParaRP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9552">
                <a:tc>
                  <a:txBody>
                    <a:bodyPr/>
                    <a:lstStyle/>
                    <a:p>
                      <a:pPr algn="r">
                        <a:lnSpc>
                          <a:spcPts val="1000"/>
                        </a:lnSpc>
                      </a:pPr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ESTAMOS INOVANDO O MODELO DE RELACIONAMENTO ?</a:t>
                      </a:r>
                    </a:p>
                  </a:txBody>
                  <a:tcPr marL="91443" marR="9144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20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0" y="0"/>
          <a:ext cx="12192000" cy="7262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0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6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728">
                  <a:extLst>
                    <a:ext uri="{9D8B030D-6E8A-4147-A177-3AD203B41FA5}">
                      <a16:colId xmlns:a16="http://schemas.microsoft.com/office/drawing/2014/main" val="221371503"/>
                    </a:ext>
                  </a:extLst>
                </a:gridCol>
                <a:gridCol w="343624">
                  <a:extLst>
                    <a:ext uri="{9D8B030D-6E8A-4147-A177-3AD203B41FA5}">
                      <a16:colId xmlns:a16="http://schemas.microsoft.com/office/drawing/2014/main" val="2429278519"/>
                    </a:ext>
                  </a:extLst>
                </a:gridCol>
                <a:gridCol w="532676">
                  <a:extLst>
                    <a:ext uri="{9D8B030D-6E8A-4147-A177-3AD203B41FA5}">
                      <a16:colId xmlns:a16="http://schemas.microsoft.com/office/drawing/2014/main" val="2103539673"/>
                    </a:ext>
                  </a:extLst>
                </a:gridCol>
              </a:tblGrid>
              <a:tr h="540552">
                <a:tc rowSpan="2"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36 + ... INDICADORES DE PERFORMANCE</a:t>
                      </a:r>
                      <a:endParaRPr lang="pt-BR" sz="3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FAIXAS DE VARIAÇÃO</a:t>
                      </a:r>
                    </a:p>
                  </a:txBody>
                  <a:tcPr marL="91447" marR="91447" marT="45717" marB="45717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8" marB="45718" anchor="ctr"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8" marB="4571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STATUS</a:t>
                      </a: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META</a:t>
                      </a: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PA</a:t>
                      </a: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361">
                <a:tc vMerge="1">
                  <a:txBody>
                    <a:bodyPr/>
                    <a:lstStyle/>
                    <a:p>
                      <a:endParaRPr lang="pt-BR" sz="18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8" marB="45718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Calibri" pitchFamily="34" charset="0"/>
                          <a:sym typeface="Wingdings" pitchFamily="2" charset="2"/>
                        </a:rPr>
                        <a:t></a:t>
                      </a:r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Calibri" pitchFamily="34" charset="0"/>
                          <a:sym typeface="Wingdings" pitchFamily="2" charset="2"/>
                        </a:rPr>
                        <a:t></a:t>
                      </a:r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Calibri" pitchFamily="34" charset="0"/>
                          <a:sym typeface="Wingdings" pitchFamily="2" charset="2"/>
                        </a:rPr>
                        <a:t></a:t>
                      </a:r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51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ESTAMOS</a:t>
                      </a:r>
                      <a:r>
                        <a:rPr lang="pt-BR" sz="1600" b="1" baseline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 POSITIVANDO COM QUAL FREQUENCIA ?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51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NOSSA PROSPECÇÃO ESTÁ</a:t>
                      </a:r>
                      <a:r>
                        <a:rPr lang="en-US" sz="1600" b="1" baseline="0" dirty="0">
                          <a:latin typeface="Calibri" pitchFamily="34" charset="0"/>
                        </a:rPr>
                        <a:t> EQUILIBRADA ENTRE OS DIFERENTES PERFIS E</a:t>
                      </a:r>
                      <a:r>
                        <a:rPr lang="en-US" sz="1600" b="1" dirty="0">
                          <a:latin typeface="Calibri" pitchFamily="34" charset="0"/>
                        </a:rPr>
                        <a:t> CLIENTES?</a:t>
                      </a: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51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COMO ESTÁ O GIRO DO ESTOQUE DOS</a:t>
                      </a:r>
                      <a:r>
                        <a:rPr lang="en-US" sz="1600" b="1" baseline="0" dirty="0">
                          <a:latin typeface="Calibri" pitchFamily="34" charset="0"/>
                        </a:rPr>
                        <a:t> CLIENTES?</a:t>
                      </a:r>
                      <a:endParaRPr lang="en-US" sz="1600" b="1" dirty="0">
                        <a:latin typeface="Calibri" pitchFamily="34" charset="0"/>
                      </a:endParaRP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51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 TEMOS GARANTIDO A PROSPERIDADE DOS CLIENTES?</a:t>
                      </a: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51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ESTAMOS ATUANDO DE FORMA CONSULTIVA E EFETIVA?</a:t>
                      </a: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51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ESTAMOS INTRODUZINDO NOVOS ITENS?</a:t>
                      </a: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951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CLIENTES ESTÃO ACEITANDO LANÇAMENTOS?</a:t>
                      </a: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951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ESTAMOS ATUANDO NO AJUSTE</a:t>
                      </a:r>
                      <a:r>
                        <a:rPr lang="en-US" sz="1600" b="1" baseline="0" dirty="0">
                          <a:latin typeface="Calibri" pitchFamily="34" charset="0"/>
                        </a:rPr>
                        <a:t> DA EXECUÇÃO?</a:t>
                      </a:r>
                      <a:endParaRPr lang="en-US" sz="1600" b="1" dirty="0">
                        <a:latin typeface="Calibri" pitchFamily="34" charset="0"/>
                      </a:endParaRP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951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libri" pitchFamily="34" charset="0"/>
                        </a:rPr>
                        <a:t>SOMOS REALMENTE UM SHOPPING</a:t>
                      </a:r>
                      <a:r>
                        <a:rPr lang="en-US" sz="1600" b="1" baseline="0" dirty="0">
                          <a:latin typeface="Calibri" pitchFamily="34" charset="0"/>
                        </a:rPr>
                        <a:t> DE SOLUÇOES</a:t>
                      </a:r>
                      <a:r>
                        <a:rPr lang="en-US" sz="1600" b="1" dirty="0">
                          <a:latin typeface="Calibri" pitchFamily="34" charset="0"/>
                        </a:rPr>
                        <a:t>?</a:t>
                      </a: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617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ESTAMOS DESENVOLVENDO A RELAÇÃO DE CONFIANÇA?</a:t>
                      </a: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9511">
                <a:tc>
                  <a:txBody>
                    <a:bodyPr/>
                    <a:lstStyle/>
                    <a:p>
                      <a:pPr algn="r">
                        <a:lnSpc>
                          <a:spcPts val="1000"/>
                        </a:lnSpc>
                      </a:pPr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951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latin typeface="Calibri" pitchFamily="34" charset="0"/>
                        </a:rPr>
                        <a:t>?</a:t>
                      </a: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3290">
                <a:tc>
                  <a:txBody>
                    <a:bodyPr/>
                    <a:lstStyle/>
                    <a:p>
                      <a:pPr algn="r">
                        <a:lnSpc>
                          <a:spcPts val="1000"/>
                        </a:lnSpc>
                      </a:pPr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...</a:t>
                      </a:r>
                    </a:p>
                  </a:txBody>
                  <a:tcPr marL="91443" marR="91443" marT="45717" marB="4571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bg1"/>
                        </a:solidFill>
                        <a:latin typeface="Calibri" pitchFamily="34" charset="0"/>
                      </a:endParaRPr>
                    </a:p>
                  </a:txBody>
                  <a:tcPr marL="91447" marR="91447" marT="45717" marB="45717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141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5" descr="C:\Users\MARCEL~1\AppData\Local\Temp\VMwareDnD\4276e646\tabl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/>
          <a:stretch/>
        </p:blipFill>
        <p:spPr bwMode="auto">
          <a:xfrm>
            <a:off x="0" y="0"/>
            <a:ext cx="12192000" cy="687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2986632" y="692697"/>
            <a:ext cx="8236112" cy="446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Clr>
                <a:srgbClr val="000000"/>
              </a:buClr>
              <a:buSzPct val="100000"/>
              <a:defRPr/>
            </a:pPr>
            <a:r>
              <a:rPr lang="en-US" sz="2800" b="1" dirty="0">
                <a:solidFill>
                  <a:srgbClr val="C00000"/>
                </a:solidFill>
                <a:cs typeface="Arial Unicode MS" charset="0"/>
              </a:rPr>
              <a:t>PLANEJAMENTO</a:t>
            </a:r>
            <a:r>
              <a:rPr lang="en-US" b="1" dirty="0">
                <a:solidFill>
                  <a:srgbClr val="C00000"/>
                </a:solidFill>
                <a:cs typeface="Arial Unicode MS" charset="0"/>
              </a:rPr>
              <a:t> PELA TAXA DE CONVERSÃO:</a:t>
            </a:r>
          </a:p>
          <a:p>
            <a:pPr marL="742932" indent="-742932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b="1" dirty="0">
                <a:cs typeface="Arial Unicode MS" charset="0"/>
              </a:rPr>
              <a:t>Meta: $ 1.000.000,00</a:t>
            </a:r>
          </a:p>
          <a:p>
            <a:pPr marL="742932" indent="-742932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b="1" dirty="0" err="1">
                <a:cs typeface="Arial Unicode MS" charset="0"/>
              </a:rPr>
              <a:t>TxC</a:t>
            </a:r>
            <a:r>
              <a:rPr lang="en-US" sz="3200" b="1" dirty="0">
                <a:cs typeface="Arial Unicode MS" charset="0"/>
              </a:rPr>
              <a:t> </a:t>
            </a:r>
            <a:r>
              <a:rPr lang="en-US" sz="3200" b="1" dirty="0" err="1">
                <a:cs typeface="Arial Unicode MS" charset="0"/>
              </a:rPr>
              <a:t>Fechamento</a:t>
            </a:r>
            <a:r>
              <a:rPr lang="en-US" sz="3200" b="1" dirty="0">
                <a:cs typeface="Arial Unicode MS" charset="0"/>
              </a:rPr>
              <a:t>/</a:t>
            </a:r>
            <a:r>
              <a:rPr lang="en-US" sz="3200" b="1" dirty="0" err="1">
                <a:cs typeface="Arial Unicode MS" charset="0"/>
              </a:rPr>
              <a:t>Proposta</a:t>
            </a:r>
            <a:r>
              <a:rPr lang="en-US" sz="3200" b="1" dirty="0">
                <a:cs typeface="Arial Unicode MS" charset="0"/>
              </a:rPr>
              <a:t>: 20% </a:t>
            </a:r>
            <a:r>
              <a:rPr lang="en-US" b="1" dirty="0">
                <a:cs typeface="Arial Unicode MS" charset="0"/>
              </a:rPr>
              <a:t>(=0,20)</a:t>
            </a:r>
          </a:p>
          <a:p>
            <a:pPr marL="742932" indent="-742932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b="1" dirty="0">
                <a:cs typeface="Arial Unicode MS" charset="0"/>
              </a:rPr>
              <a:t>Meta $ </a:t>
            </a:r>
            <a:r>
              <a:rPr lang="en-US" sz="3200" b="1" dirty="0" err="1">
                <a:cs typeface="Arial Unicode MS" charset="0"/>
              </a:rPr>
              <a:t>Propostas</a:t>
            </a:r>
            <a:r>
              <a:rPr lang="en-US" sz="3200" b="1" dirty="0">
                <a:cs typeface="Arial Unicode MS" charset="0"/>
              </a:rPr>
              <a:t>: $ 5.000.000,00</a:t>
            </a:r>
          </a:p>
          <a:p>
            <a:pPr marL="742932" indent="-742932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b="1" dirty="0" err="1">
                <a:cs typeface="Arial Unicode MS" charset="0"/>
              </a:rPr>
              <a:t>TxC</a:t>
            </a:r>
            <a:r>
              <a:rPr lang="en-US" sz="3200" b="1" dirty="0">
                <a:cs typeface="Arial Unicode MS" charset="0"/>
              </a:rPr>
              <a:t> $/</a:t>
            </a:r>
            <a:r>
              <a:rPr lang="en-US" sz="3200" b="1" dirty="0" err="1">
                <a:cs typeface="Arial Unicode MS" charset="0"/>
              </a:rPr>
              <a:t>Proposta</a:t>
            </a:r>
            <a:r>
              <a:rPr lang="en-US" sz="3200" b="1" dirty="0">
                <a:cs typeface="Arial Unicode MS" charset="0"/>
              </a:rPr>
              <a:t>: $ 100.000,00</a:t>
            </a:r>
          </a:p>
          <a:p>
            <a:pPr marL="742932" indent="-742932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b="1" dirty="0">
                <a:cs typeface="Arial Unicode MS" charset="0"/>
              </a:rPr>
              <a:t>Meta </a:t>
            </a:r>
            <a:r>
              <a:rPr lang="en-US" sz="3200" b="1" dirty="0" err="1">
                <a:cs typeface="Arial Unicode MS" charset="0"/>
              </a:rPr>
              <a:t>Geração</a:t>
            </a:r>
            <a:r>
              <a:rPr lang="en-US" sz="3200" b="1" dirty="0">
                <a:cs typeface="Arial Unicode MS" charset="0"/>
              </a:rPr>
              <a:t> nº </a:t>
            </a:r>
            <a:r>
              <a:rPr lang="en-US" sz="3200" b="1" dirty="0" err="1">
                <a:cs typeface="Arial Unicode MS" charset="0"/>
              </a:rPr>
              <a:t>Propostas</a:t>
            </a:r>
            <a:r>
              <a:rPr lang="en-US" sz="3200" b="1" dirty="0">
                <a:cs typeface="Arial Unicode MS" charset="0"/>
              </a:rPr>
              <a:t>: 50</a:t>
            </a:r>
          </a:p>
          <a:p>
            <a:pPr marL="742932" indent="-742932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b="1" dirty="0" err="1">
                <a:cs typeface="Arial Unicode MS" charset="0"/>
              </a:rPr>
              <a:t>TxC</a:t>
            </a:r>
            <a:r>
              <a:rPr lang="en-US" sz="3200" b="1" dirty="0">
                <a:cs typeface="Arial Unicode MS" charset="0"/>
              </a:rPr>
              <a:t> </a:t>
            </a:r>
            <a:r>
              <a:rPr lang="en-US" sz="3200" b="1" dirty="0" err="1">
                <a:cs typeface="Arial Unicode MS" charset="0"/>
              </a:rPr>
              <a:t>Proposta</a:t>
            </a:r>
            <a:r>
              <a:rPr lang="en-US" sz="3200" b="1" dirty="0">
                <a:cs typeface="Arial Unicode MS" charset="0"/>
              </a:rPr>
              <a:t>/</a:t>
            </a:r>
            <a:r>
              <a:rPr lang="en-US" sz="3200" b="1" dirty="0" err="1">
                <a:cs typeface="Arial Unicode MS" charset="0"/>
              </a:rPr>
              <a:t>Contato</a:t>
            </a:r>
            <a:r>
              <a:rPr lang="en-US" sz="3200" b="1" dirty="0">
                <a:cs typeface="Arial Unicode MS" charset="0"/>
              </a:rPr>
              <a:t>: 50% </a:t>
            </a:r>
            <a:r>
              <a:rPr lang="en-US" b="1" dirty="0">
                <a:cs typeface="Arial Unicode MS" charset="0"/>
              </a:rPr>
              <a:t>(=0,50)</a:t>
            </a:r>
          </a:p>
          <a:p>
            <a:pPr marL="742932" indent="-742932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3200" b="1" dirty="0">
                <a:cs typeface="Arial Unicode MS" charset="0"/>
              </a:rPr>
              <a:t>Meta </a:t>
            </a:r>
            <a:r>
              <a:rPr lang="en-US" sz="3200" b="1" dirty="0" err="1">
                <a:cs typeface="Arial Unicode MS" charset="0"/>
              </a:rPr>
              <a:t>Contatos</a:t>
            </a:r>
            <a:r>
              <a:rPr lang="en-US" sz="3200" b="1" dirty="0">
                <a:cs typeface="Arial Unicode MS" charset="0"/>
              </a:rPr>
              <a:t>: 100</a:t>
            </a:r>
          </a:p>
          <a:p>
            <a:pPr marL="742932" indent="-742932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en-US" sz="3200" b="1" dirty="0">
              <a:solidFill>
                <a:schemeClr val="accent6">
                  <a:lumMod val="75000"/>
                </a:schemeClr>
              </a:solidFill>
              <a:cs typeface="Arial Unicode MS" charset="0"/>
            </a:endParaRPr>
          </a:p>
        </p:txBody>
      </p:sp>
      <p:sp>
        <p:nvSpPr>
          <p:cNvPr id="2" name="Seta para a direita 1"/>
          <p:cNvSpPr/>
          <p:nvPr/>
        </p:nvSpPr>
        <p:spPr>
          <a:xfrm>
            <a:off x="2550096" y="2744057"/>
            <a:ext cx="402344" cy="36004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atin typeface="Calibri" panose="020F0502020204030204" pitchFamily="34" charset="0"/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2561304" y="1702552"/>
            <a:ext cx="402344" cy="36004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atin typeface="Calibri" panose="020F0502020204030204" pitchFamily="34" charset="0"/>
            </a:endParaRPr>
          </a:p>
        </p:txBody>
      </p:sp>
      <p:sp>
        <p:nvSpPr>
          <p:cNvPr id="5" name="Seta para a direita 4"/>
          <p:cNvSpPr/>
          <p:nvPr/>
        </p:nvSpPr>
        <p:spPr>
          <a:xfrm>
            <a:off x="2550096" y="3693141"/>
            <a:ext cx="402344" cy="36004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atin typeface="Calibri" panose="020F0502020204030204" pitchFamily="34" charset="0"/>
            </a:endParaRPr>
          </a:p>
        </p:txBody>
      </p:sp>
      <p:sp>
        <p:nvSpPr>
          <p:cNvPr id="6" name="Seta para a direita 5"/>
          <p:cNvSpPr/>
          <p:nvPr/>
        </p:nvSpPr>
        <p:spPr>
          <a:xfrm rot="16200000">
            <a:off x="675109" y="2681471"/>
            <a:ext cx="3621137" cy="485219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Calibri" panose="020F0502020204030204" pitchFamily="34" charset="0"/>
              </a:rPr>
              <a:t>MÉDIA MÓVEL  ÚLTIMOS 12 MESES</a:t>
            </a:r>
          </a:p>
        </p:txBody>
      </p:sp>
    </p:spTree>
    <p:extLst>
      <p:ext uri="{BB962C8B-B14F-4D97-AF65-F5344CB8AC3E}">
        <p14:creationId xmlns:p14="http://schemas.microsoft.com/office/powerpoint/2010/main" val="83295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Agenda - Handwriting image">
            <a:extLst>
              <a:ext uri="{FF2B5EF4-FFF2-40B4-BE49-F238E27FC236}">
                <a16:creationId xmlns:a16="http://schemas.microsoft.com/office/drawing/2014/main" id="{0D40C61D-278F-F245-AEA4-F89D8C97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76201" y="-481264"/>
            <a:ext cx="12276119" cy="7344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2FBD96A-AC25-BD42-B6CA-DCB3DAE1EDAD}"/>
              </a:ext>
            </a:extLst>
          </p:cNvPr>
          <p:cNvSpPr txBox="1"/>
          <p:nvPr/>
        </p:nvSpPr>
        <p:spPr>
          <a:xfrm>
            <a:off x="449584" y="4041699"/>
            <a:ext cx="6889368" cy="255454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685800" indent="-685800">
              <a:buFont typeface="Wingdings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+mj-lt"/>
              </a:rPr>
              <a:t> REFLEXÃO SOBRE </a:t>
            </a:r>
            <a:r>
              <a:rPr lang="pt-BR" sz="4000" b="1" dirty="0">
                <a:solidFill>
                  <a:schemeClr val="bg1"/>
                </a:solidFill>
                <a:latin typeface="+mj-lt"/>
              </a:rPr>
              <a:t>NEGÓCIOS</a:t>
            </a:r>
            <a:endParaRPr lang="pt-BR" sz="3600" b="1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Wingdings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+mj-lt"/>
              </a:rPr>
              <a:t> ESTRATÉGIAS PARA O </a:t>
            </a:r>
            <a:r>
              <a:rPr lang="pt-BR" sz="4000" b="1" dirty="0">
                <a:solidFill>
                  <a:schemeClr val="bg1"/>
                </a:solidFill>
                <a:latin typeface="+mj-lt"/>
              </a:rPr>
              <a:t>FUTURO</a:t>
            </a:r>
            <a:endParaRPr lang="pt-BR" sz="3600" b="1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buFont typeface="Wingdings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4000" b="1" dirty="0">
                <a:solidFill>
                  <a:schemeClr val="bg1"/>
                </a:solidFill>
                <a:latin typeface="+mj-lt"/>
              </a:rPr>
              <a:t>EXECUÇÃO</a:t>
            </a:r>
            <a:r>
              <a:rPr lang="pt-BR" sz="3600" dirty="0">
                <a:solidFill>
                  <a:schemeClr val="bg1"/>
                </a:solidFill>
                <a:latin typeface="+mj-lt"/>
              </a:rPr>
              <a:t> COMERCIAL</a:t>
            </a:r>
          </a:p>
          <a:p>
            <a:pPr marL="685800" indent="-685800">
              <a:buFont typeface="Wingdings" pitchFamily="2" charset="2"/>
              <a:buChar char="§"/>
            </a:pPr>
            <a:r>
              <a:rPr lang="pt-BR" sz="3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4000" b="1" dirty="0">
                <a:solidFill>
                  <a:schemeClr val="bg1"/>
                </a:solidFill>
                <a:latin typeface="+mj-lt"/>
              </a:rPr>
              <a:t>NEGOCIAÇÃO</a:t>
            </a:r>
            <a:r>
              <a:rPr lang="pt-BR" sz="3600" dirty="0">
                <a:solidFill>
                  <a:schemeClr val="bg1"/>
                </a:solidFill>
                <a:latin typeface="+mj-lt"/>
              </a:rPr>
              <a:t> NA VEIA </a:t>
            </a:r>
          </a:p>
        </p:txBody>
      </p:sp>
    </p:spTree>
    <p:extLst>
      <p:ext uri="{BB962C8B-B14F-4D97-AF65-F5344CB8AC3E}">
        <p14:creationId xmlns:p14="http://schemas.microsoft.com/office/powerpoint/2010/main" val="2348014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416"/>
            <a:ext cx="11496600" cy="734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936812" y="1484787"/>
            <a:ext cx="8153400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 charset="0"/>
              </a:rPr>
              <a:t>Meta de Vida: $ 10.000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3200" b="1" dirty="0" err="1">
                <a:cs typeface="Arial Unicode MS" charset="0"/>
              </a:rPr>
              <a:t>Remuneração</a:t>
            </a:r>
            <a:r>
              <a:rPr lang="en-US" sz="3200" b="1" dirty="0">
                <a:cs typeface="Arial Unicode MS" charset="0"/>
              </a:rPr>
              <a:t> </a:t>
            </a:r>
            <a:r>
              <a:rPr lang="en-US" sz="3200" b="1" dirty="0" err="1">
                <a:cs typeface="Arial Unicode MS" charset="0"/>
              </a:rPr>
              <a:t>Média</a:t>
            </a:r>
            <a:r>
              <a:rPr lang="en-US" sz="3200" b="1" dirty="0">
                <a:cs typeface="Arial Unicode MS" charset="0"/>
              </a:rPr>
              <a:t>: 2% </a:t>
            </a:r>
            <a:r>
              <a:rPr lang="en-US" sz="2000" dirty="0">
                <a:cs typeface="Arial Unicode MS" charset="0"/>
              </a:rPr>
              <a:t>(= 0,02)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3200" b="1" dirty="0">
                <a:cs typeface="Arial Unicode MS" charset="0"/>
              </a:rPr>
              <a:t>Meta: $ 500.000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3200" b="1" dirty="0" err="1">
                <a:cs typeface="Arial Unicode MS" charset="0"/>
              </a:rPr>
              <a:t>TxC</a:t>
            </a:r>
            <a:r>
              <a:rPr lang="en-US" sz="3200" b="1" dirty="0">
                <a:cs typeface="Arial Unicode MS" charset="0"/>
              </a:rPr>
              <a:t> </a:t>
            </a:r>
            <a:r>
              <a:rPr lang="en-US" sz="3200" b="1" dirty="0" err="1">
                <a:cs typeface="Arial Unicode MS" charset="0"/>
              </a:rPr>
              <a:t>Fechamento</a:t>
            </a:r>
            <a:r>
              <a:rPr lang="en-US" sz="3200" b="1" dirty="0">
                <a:cs typeface="Arial Unicode MS" charset="0"/>
              </a:rPr>
              <a:t>/</a:t>
            </a:r>
            <a:r>
              <a:rPr lang="en-US" sz="3200" b="1" dirty="0" err="1">
                <a:cs typeface="Arial Unicode MS" charset="0"/>
              </a:rPr>
              <a:t>Proposta</a:t>
            </a:r>
            <a:r>
              <a:rPr lang="en-US" sz="3200" b="1" dirty="0">
                <a:cs typeface="Arial Unicode MS" charset="0"/>
              </a:rPr>
              <a:t>: 18%  </a:t>
            </a:r>
            <a:r>
              <a:rPr lang="en-US" sz="2000" dirty="0">
                <a:cs typeface="Arial Unicode MS" charset="0"/>
              </a:rPr>
              <a:t>(=0,18)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3200" b="1" dirty="0">
                <a:cs typeface="Arial Unicode MS" charset="0"/>
              </a:rPr>
              <a:t>Meta </a:t>
            </a:r>
            <a:r>
              <a:rPr lang="en-US" sz="3200" b="1" dirty="0" err="1">
                <a:cs typeface="Arial Unicode MS" charset="0"/>
              </a:rPr>
              <a:t>Geração</a:t>
            </a:r>
            <a:r>
              <a:rPr lang="en-US" sz="3200" b="1" dirty="0">
                <a:cs typeface="Arial Unicode MS" charset="0"/>
              </a:rPr>
              <a:t> </a:t>
            </a:r>
            <a:r>
              <a:rPr lang="en-US" sz="3200" b="1" dirty="0" err="1">
                <a:cs typeface="Arial Unicode MS" charset="0"/>
              </a:rPr>
              <a:t>Propostas</a:t>
            </a:r>
            <a:r>
              <a:rPr lang="en-US" sz="3200" b="1" dirty="0">
                <a:cs typeface="Arial Unicode MS" charset="0"/>
              </a:rPr>
              <a:t>: $ 2.780.000 *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3200" b="1" dirty="0" err="1">
                <a:cs typeface="Arial Unicode MS" charset="0"/>
              </a:rPr>
              <a:t>TxC</a:t>
            </a:r>
            <a:r>
              <a:rPr lang="en-US" sz="3200" b="1" dirty="0">
                <a:cs typeface="Arial Unicode MS" charset="0"/>
              </a:rPr>
              <a:t> $/</a:t>
            </a:r>
            <a:r>
              <a:rPr lang="en-US" sz="3200" b="1" dirty="0" err="1">
                <a:cs typeface="Arial Unicode MS" charset="0"/>
              </a:rPr>
              <a:t>Proposta</a:t>
            </a:r>
            <a:r>
              <a:rPr lang="en-US" sz="3200" b="1" dirty="0">
                <a:cs typeface="Arial Unicode MS" charset="0"/>
              </a:rPr>
              <a:t>: $ 350.000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3200" b="1" dirty="0">
                <a:cs typeface="Arial Unicode MS" charset="0"/>
              </a:rPr>
              <a:t>Meta </a:t>
            </a:r>
            <a:r>
              <a:rPr lang="en-US" sz="3200" b="1" dirty="0" err="1">
                <a:cs typeface="Arial Unicode MS" charset="0"/>
              </a:rPr>
              <a:t>Nr</a:t>
            </a:r>
            <a:r>
              <a:rPr lang="en-US" sz="3200" b="1" dirty="0">
                <a:cs typeface="Arial Unicode MS" charset="0"/>
              </a:rPr>
              <a:t> </a:t>
            </a:r>
            <a:r>
              <a:rPr lang="en-US" sz="3200" b="1" dirty="0" err="1">
                <a:cs typeface="Arial Unicode MS" charset="0"/>
              </a:rPr>
              <a:t>Propostas</a:t>
            </a:r>
            <a:r>
              <a:rPr lang="en-US" sz="3200" b="1" dirty="0">
                <a:cs typeface="Arial Unicode MS" charset="0"/>
              </a:rPr>
              <a:t>: 8    </a:t>
            </a:r>
            <a:r>
              <a:rPr lang="en-US" sz="2400" dirty="0">
                <a:cs typeface="Arial Unicode MS" charset="0"/>
              </a:rPr>
              <a:t>(~ 10)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3200" b="1" dirty="0" err="1">
                <a:cs typeface="Arial Unicode MS" charset="0"/>
              </a:rPr>
              <a:t>TxC</a:t>
            </a:r>
            <a:r>
              <a:rPr lang="en-US" sz="3200" b="1" dirty="0">
                <a:cs typeface="Arial Unicode MS" charset="0"/>
              </a:rPr>
              <a:t> </a:t>
            </a:r>
            <a:r>
              <a:rPr lang="en-US" sz="3200" b="1" dirty="0" err="1">
                <a:cs typeface="Arial Unicode MS" charset="0"/>
              </a:rPr>
              <a:t>Contato</a:t>
            </a:r>
            <a:r>
              <a:rPr lang="en-US" sz="3200" b="1" dirty="0">
                <a:cs typeface="Arial Unicode MS" charset="0"/>
              </a:rPr>
              <a:t>/</a:t>
            </a:r>
            <a:r>
              <a:rPr lang="en-US" sz="3200" b="1" dirty="0" err="1">
                <a:cs typeface="Arial Unicode MS" charset="0"/>
              </a:rPr>
              <a:t>Proposta</a:t>
            </a:r>
            <a:r>
              <a:rPr lang="en-US" sz="3200" b="1" dirty="0">
                <a:cs typeface="Arial Unicode MS" charset="0"/>
              </a:rPr>
              <a:t>: 5%    </a:t>
            </a:r>
            <a:r>
              <a:rPr lang="en-US" dirty="0">
                <a:cs typeface="Arial Unicode MS" charset="0"/>
              </a:rPr>
              <a:t>(= 0,05)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3200" b="1" dirty="0">
                <a:cs typeface="Arial Unicode MS" charset="0"/>
              </a:rPr>
              <a:t>Meta </a:t>
            </a:r>
            <a:r>
              <a:rPr lang="en-US" sz="3200" b="1" dirty="0" err="1">
                <a:cs typeface="Arial Unicode MS" charset="0"/>
              </a:rPr>
              <a:t>Contatos</a:t>
            </a:r>
            <a:r>
              <a:rPr lang="en-US" sz="3200" b="1" dirty="0">
                <a:cs typeface="Arial Unicode MS" charset="0"/>
              </a:rPr>
              <a:t>: 160 / 22 =  7,3  </a:t>
            </a:r>
            <a:r>
              <a:rPr lang="en-US" sz="2400" dirty="0">
                <a:cs typeface="Arial Unicode MS" charset="0"/>
              </a:rPr>
              <a:t>(~8/DIA)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sz="3200" b="1" dirty="0">
              <a:cs typeface="Arial Unicode MS" charset="0"/>
            </a:endParaRPr>
          </a:p>
        </p:txBody>
      </p:sp>
      <p:pic>
        <p:nvPicPr>
          <p:cNvPr id="10" name="Picture 6" descr="C:\Users\i9\AppData\Local\Temp\VMwareDnD\bb46fdbc\vermelh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31"/>
          <a:stretch/>
        </p:blipFill>
        <p:spPr bwMode="auto">
          <a:xfrm>
            <a:off x="7660433" y="1345351"/>
            <a:ext cx="3565048" cy="553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8400259" y="5090433"/>
            <a:ext cx="832279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  <a:latin typeface="Haettenschweiler" panose="020B0706040902060204" pitchFamily="34" charset="0"/>
              </a:rPr>
              <a:t>10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400259" y="3697276"/>
            <a:ext cx="832279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  <a:latin typeface="Haettenschweiler" panose="020B0706040902060204" pitchFamily="34" charset="0"/>
              </a:rPr>
              <a:t>10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400258" y="1345351"/>
            <a:ext cx="832279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  <a:latin typeface="Haettenschweiler" panose="020B0706040902060204" pitchFamily="34" charset="0"/>
              </a:rPr>
              <a:t>10</a:t>
            </a:r>
          </a:p>
        </p:txBody>
      </p:sp>
      <p:sp>
        <p:nvSpPr>
          <p:cNvPr id="3" name="Seta para cima 2"/>
          <p:cNvSpPr/>
          <p:nvPr/>
        </p:nvSpPr>
        <p:spPr>
          <a:xfrm>
            <a:off x="8592406" y="4937117"/>
            <a:ext cx="447976" cy="31668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cima 10"/>
          <p:cNvSpPr/>
          <p:nvPr/>
        </p:nvSpPr>
        <p:spPr>
          <a:xfrm>
            <a:off x="8592406" y="2545304"/>
            <a:ext cx="447976" cy="123175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81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9"/>
          <a:stretch/>
        </p:blipFill>
        <p:spPr bwMode="auto">
          <a:xfrm>
            <a:off x="0" y="2"/>
            <a:ext cx="12192000" cy="6885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2190352" y="404665"/>
            <a:ext cx="9666288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Clr>
                <a:srgbClr val="000000"/>
              </a:buClr>
              <a:buSzPct val="100000"/>
              <a:defRPr/>
            </a:pPr>
            <a:r>
              <a:rPr lang="en-US" sz="3200" b="1" dirty="0">
                <a:solidFill>
                  <a:srgbClr val="C00000"/>
                </a:solidFill>
                <a:cs typeface="Calibri" pitchFamily="34" charset="0"/>
              </a:rPr>
              <a:t>TENDÊNCIA DE META:   </a:t>
            </a:r>
            <a:r>
              <a:rPr lang="en-US" sz="3200" b="1" i="1" dirty="0">
                <a:solidFill>
                  <a:srgbClr val="C00000"/>
                </a:solidFill>
                <a:cs typeface="Calibri" pitchFamily="34" charset="0"/>
              </a:rPr>
              <a:t>EXEMPLO</a:t>
            </a:r>
            <a:r>
              <a:rPr lang="en-US" sz="3200" b="1" dirty="0">
                <a:solidFill>
                  <a:srgbClr val="C00000"/>
                </a:solidFill>
                <a:cs typeface="Calibri" pitchFamily="34" charset="0"/>
              </a:rPr>
              <a:t> 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3200" b="1" dirty="0">
                <a:cs typeface="Calibri" pitchFamily="34" charset="0"/>
              </a:rPr>
              <a:t>Meta de </a:t>
            </a:r>
            <a:r>
              <a:rPr lang="en-US" sz="3200" b="1" dirty="0" err="1">
                <a:cs typeface="Calibri" pitchFamily="34" charset="0"/>
              </a:rPr>
              <a:t>Contatos</a:t>
            </a:r>
            <a:r>
              <a:rPr lang="en-US" sz="3200" b="1" dirty="0">
                <a:cs typeface="Calibri" pitchFamily="34" charset="0"/>
              </a:rPr>
              <a:t>: 220 </a:t>
            </a:r>
            <a:r>
              <a:rPr lang="en-US" sz="3200" b="1" dirty="0" err="1">
                <a:cs typeface="Calibri" pitchFamily="34" charset="0"/>
              </a:rPr>
              <a:t>Mês</a:t>
            </a:r>
            <a:r>
              <a:rPr lang="en-US" sz="3200" b="1" dirty="0">
                <a:cs typeface="Calibri" pitchFamily="34" charset="0"/>
              </a:rPr>
              <a:t> (~10/</a:t>
            </a:r>
            <a:r>
              <a:rPr lang="en-US" sz="3200" b="1" dirty="0" err="1">
                <a:cs typeface="Calibri" pitchFamily="34" charset="0"/>
              </a:rPr>
              <a:t>dia</a:t>
            </a:r>
            <a:r>
              <a:rPr lang="en-US" sz="3200" b="1" dirty="0">
                <a:cs typeface="Calibri" pitchFamily="34" charset="0"/>
              </a:rPr>
              <a:t>) …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3200" b="1" dirty="0" err="1">
                <a:cs typeface="Calibri" pitchFamily="34" charset="0"/>
              </a:rPr>
              <a:t>Mês</a:t>
            </a:r>
            <a:r>
              <a:rPr lang="en-US" sz="3200" b="1" dirty="0">
                <a:cs typeface="Calibri" pitchFamily="34" charset="0"/>
              </a:rPr>
              <a:t> com 22 </a:t>
            </a:r>
            <a:r>
              <a:rPr lang="en-US" sz="3200" b="1" dirty="0" err="1">
                <a:cs typeface="Calibri" pitchFamily="34" charset="0"/>
              </a:rPr>
              <a:t>dias</a:t>
            </a:r>
            <a:r>
              <a:rPr lang="en-US" sz="3200" b="1" dirty="0">
                <a:cs typeface="Calibri" pitchFamily="34" charset="0"/>
              </a:rPr>
              <a:t> </a:t>
            </a:r>
            <a:r>
              <a:rPr lang="en-US" sz="3200" b="1" dirty="0" err="1">
                <a:cs typeface="Calibri" pitchFamily="34" charset="0"/>
              </a:rPr>
              <a:t>úteis</a:t>
            </a:r>
            <a:r>
              <a:rPr lang="en-US" sz="3200" b="1" dirty="0">
                <a:cs typeface="Calibri" pitchFamily="34" charset="0"/>
              </a:rPr>
              <a:t> …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3200" b="1" dirty="0" err="1">
                <a:cs typeface="Calibri" pitchFamily="34" charset="0"/>
              </a:rPr>
              <a:t>Estamos</a:t>
            </a:r>
            <a:r>
              <a:rPr lang="en-US" sz="3200" b="1" dirty="0">
                <a:cs typeface="Calibri" pitchFamily="34" charset="0"/>
              </a:rPr>
              <a:t> no 4º </a:t>
            </a:r>
            <a:r>
              <a:rPr lang="en-US" sz="3200" b="1" dirty="0" err="1">
                <a:cs typeface="Calibri" pitchFamily="34" charset="0"/>
              </a:rPr>
              <a:t>dia</a:t>
            </a:r>
            <a:r>
              <a:rPr lang="en-US" sz="3200" b="1" dirty="0">
                <a:cs typeface="Calibri" pitchFamily="34" charset="0"/>
              </a:rPr>
              <a:t> e </a:t>
            </a:r>
            <a:r>
              <a:rPr lang="en-US" sz="3200" b="1" dirty="0" err="1">
                <a:cs typeface="Calibri" pitchFamily="34" charset="0"/>
              </a:rPr>
              <a:t>fiz</a:t>
            </a:r>
            <a:r>
              <a:rPr lang="en-US" sz="3200" b="1" dirty="0">
                <a:cs typeface="Calibri" pitchFamily="34" charset="0"/>
              </a:rPr>
              <a:t> 26 </a:t>
            </a:r>
            <a:r>
              <a:rPr lang="en-US" sz="3200" b="1" dirty="0" err="1">
                <a:cs typeface="Calibri" pitchFamily="34" charset="0"/>
              </a:rPr>
              <a:t>contatos</a:t>
            </a:r>
            <a:r>
              <a:rPr lang="en-US" sz="3200" b="1" dirty="0">
                <a:cs typeface="Calibri" pitchFamily="34" charset="0"/>
              </a:rPr>
              <a:t> …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sz="1200" b="1" u="sng" dirty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>
              <a:buClr>
                <a:srgbClr val="000000"/>
              </a:buClr>
              <a:buSzPct val="100000"/>
              <a:defRPr/>
            </a:pPr>
            <a:r>
              <a:rPr lang="en-US" sz="2800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Como </a:t>
            </a:r>
            <a:r>
              <a:rPr lang="en-US" sz="2800" b="1" i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está</a:t>
            </a:r>
            <a:r>
              <a:rPr lang="en-US" sz="2800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minha</a:t>
            </a:r>
            <a:r>
              <a:rPr lang="en-US" sz="2800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Tendência</a:t>
            </a:r>
            <a:r>
              <a:rPr lang="en-US" sz="2800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?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2800" b="1" i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Qual</a:t>
            </a:r>
            <a:r>
              <a:rPr lang="en-US" sz="2800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minha</a:t>
            </a:r>
            <a:r>
              <a:rPr lang="en-US" sz="2800" b="1" i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Nova Meta ?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sz="3200" b="1" u="sng" dirty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sz="3200" b="1" u="sng" dirty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2231151" y="3869643"/>
            <a:ext cx="7200800" cy="5148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lnSpc>
                <a:spcPts val="1363"/>
              </a:lnSpc>
              <a:buClr>
                <a:srgbClr val="000000"/>
              </a:buClr>
              <a:buSzPct val="100000"/>
            </a:pPr>
            <a:endParaRPr lang="en-US" altLang="pt-BR" sz="32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1363"/>
              </a:lnSpc>
              <a:buClr>
                <a:srgbClr val="000000"/>
              </a:buClr>
              <a:buSzPct val="100000"/>
            </a:pPr>
            <a:r>
              <a:rPr lang="en-US" altLang="pt-BR" sz="3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220 – 26 = 194 / 18 =   11 </a:t>
            </a:r>
            <a:r>
              <a:rPr lang="en-US" altLang="pt-BR" sz="32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contatos</a:t>
            </a:r>
            <a:r>
              <a:rPr lang="en-US" altLang="pt-BR" sz="3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pt-BR" sz="32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</a:t>
            </a:r>
            <a:endParaRPr lang="en-US" altLang="pt-BR" sz="32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2222059" y="4470255"/>
            <a:ext cx="7200800" cy="4877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lnSpc>
                <a:spcPts val="1363"/>
              </a:lnSpc>
              <a:buClr>
                <a:srgbClr val="000000"/>
              </a:buClr>
              <a:buSzPct val="100000"/>
            </a:pPr>
            <a:endParaRPr lang="en-US" altLang="pt-BR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1363"/>
              </a:lnSpc>
              <a:buClr>
                <a:srgbClr val="000000"/>
              </a:buClr>
              <a:buSzPct val="100000"/>
            </a:pPr>
            <a:r>
              <a:rPr lang="en-US" alt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 / 40  = 65% (0,65) x  11 =   17 </a:t>
            </a:r>
            <a:r>
              <a:rPr lang="en-US" altLang="pt-BR" sz="2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contatos</a:t>
            </a:r>
            <a:r>
              <a:rPr lang="en-US" alt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pt-BR" sz="2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</a:t>
            </a:r>
            <a:endParaRPr lang="en-US" altLang="pt-BR" sz="24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2" descr="http://www.construirbarato.com.br/wp-content/uploads/2014/04/seta-vermelha-curv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42027">
            <a:off x="7055610" y="2656293"/>
            <a:ext cx="773237" cy="11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532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9"/>
          <a:stretch/>
        </p:blipFill>
        <p:spPr bwMode="auto">
          <a:xfrm>
            <a:off x="0" y="2"/>
            <a:ext cx="12015788" cy="6885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4143672" y="1331377"/>
            <a:ext cx="8001000" cy="3693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l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sz="1800" i="1" u="sng" dirty="0">
                <a:solidFill>
                  <a:srgbClr val="C00000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Tendência Numérica  -  Exemplo</a:t>
            </a:r>
            <a:endParaRPr lang="en-US" sz="1800" i="1" u="sng" dirty="0">
              <a:solidFill>
                <a:srgbClr val="C00000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2199456" y="746603"/>
            <a:ext cx="8980860" cy="58477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l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pt-BR" sz="3200" dirty="0">
                <a:solidFill>
                  <a:srgbClr val="C00000"/>
                </a:solidFill>
                <a:latin typeface="Calibri" pitchFamily="34" charset="0"/>
              </a:rPr>
              <a:t>PLANEJAMENTO PELA </a:t>
            </a:r>
            <a:r>
              <a:rPr lang="pt-BR" sz="3200" u="sng" dirty="0">
                <a:solidFill>
                  <a:srgbClr val="C00000"/>
                </a:solidFill>
                <a:latin typeface="Calibri" pitchFamily="34" charset="0"/>
              </a:rPr>
              <a:t>META REVERSA</a:t>
            </a:r>
            <a:endParaRPr lang="en-US" sz="3200" u="sng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2349312" y="1838848"/>
            <a:ext cx="8669302" cy="312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buClr>
                <a:srgbClr val="FF0000"/>
              </a:buClr>
              <a:buSzPct val="100000"/>
              <a:defRPr/>
            </a:pPr>
            <a:r>
              <a:rPr lang="en-US" sz="2400" b="1" dirty="0">
                <a:latin typeface="Calibri" pitchFamily="34" charset="0"/>
                <a:cs typeface="Arial Unicode MS" charset="0"/>
              </a:rPr>
              <a:t>  Meta mensal é de 3.800 </a:t>
            </a:r>
            <a:r>
              <a:rPr lang="en-US" sz="2400" b="1" dirty="0" err="1">
                <a:latin typeface="Calibri" pitchFamily="34" charset="0"/>
                <a:cs typeface="Arial Unicode MS" charset="0"/>
              </a:rPr>
              <a:t>unidades</a:t>
            </a:r>
            <a:r>
              <a:rPr lang="en-US" sz="2400" b="1" dirty="0">
                <a:latin typeface="Calibri" pitchFamily="34" charset="0"/>
                <a:cs typeface="Arial Unicode MS" charset="0"/>
              </a:rPr>
              <a:t> …</a:t>
            </a:r>
          </a:p>
          <a:p>
            <a:pPr algn="l">
              <a:lnSpc>
                <a:spcPct val="130000"/>
              </a:lnSpc>
              <a:buClr>
                <a:srgbClr val="FF0000"/>
              </a:buClr>
              <a:buSzPct val="100000"/>
              <a:defRPr/>
            </a:pPr>
            <a:r>
              <a:rPr lang="en-US" sz="2400" b="1" dirty="0">
                <a:latin typeface="Calibri" pitchFamily="34" charset="0"/>
                <a:cs typeface="Arial Unicode MS" charset="0"/>
              </a:rPr>
              <a:t>  O </a:t>
            </a:r>
            <a:r>
              <a:rPr lang="en-US" sz="2400" b="1" dirty="0" err="1">
                <a:latin typeface="Calibri" pitchFamily="34" charset="0"/>
                <a:cs typeface="Arial Unicode MS" charset="0"/>
              </a:rPr>
              <a:t>mês</a:t>
            </a:r>
            <a:r>
              <a:rPr lang="en-US" sz="2400" b="1" dirty="0">
                <a:latin typeface="Calibri" pitchFamily="34" charset="0"/>
                <a:cs typeface="Arial Unicode MS" charset="0"/>
              </a:rPr>
              <a:t> tem 25 </a:t>
            </a:r>
            <a:r>
              <a:rPr lang="en-US" sz="2400" b="1" dirty="0" err="1">
                <a:latin typeface="Calibri" pitchFamily="34" charset="0"/>
                <a:cs typeface="Arial Unicode MS" charset="0"/>
              </a:rPr>
              <a:t>dias</a:t>
            </a:r>
            <a:r>
              <a:rPr lang="en-US" sz="2400" b="1" dirty="0">
                <a:latin typeface="Calibri" pitchFamily="34" charset="0"/>
                <a:cs typeface="Arial Unicode MS" charset="0"/>
              </a:rPr>
              <a:t> e </a:t>
            </a:r>
            <a:r>
              <a:rPr lang="en-US" sz="2400" b="1" dirty="0" err="1">
                <a:latin typeface="Calibri" pitchFamily="34" charset="0"/>
                <a:cs typeface="Arial Unicode MS" charset="0"/>
              </a:rPr>
              <a:t>já</a:t>
            </a:r>
            <a:r>
              <a:rPr lang="en-US" sz="2400" b="1" dirty="0">
                <a:latin typeface="Calibri" pitchFamily="34" charset="0"/>
                <a:cs typeface="Arial Unicode MS" charset="0"/>
              </a:rPr>
              <a:t> </a:t>
            </a:r>
            <a:r>
              <a:rPr lang="en-US" sz="2400" b="1" dirty="0" err="1">
                <a:latin typeface="Calibri" pitchFamily="34" charset="0"/>
                <a:cs typeface="Arial Unicode MS" charset="0"/>
              </a:rPr>
              <a:t>trabalhamos</a:t>
            </a:r>
            <a:r>
              <a:rPr lang="en-US" sz="2400" b="1" dirty="0">
                <a:latin typeface="Calibri" pitchFamily="34" charset="0"/>
                <a:cs typeface="Arial Unicode MS" charset="0"/>
              </a:rPr>
              <a:t> 5 </a:t>
            </a:r>
            <a:r>
              <a:rPr lang="en-US" sz="2400" b="1" dirty="0" err="1">
                <a:latin typeface="Calibri" pitchFamily="34" charset="0"/>
                <a:cs typeface="Arial Unicode MS" charset="0"/>
              </a:rPr>
              <a:t>dias</a:t>
            </a:r>
            <a:r>
              <a:rPr lang="en-US" sz="2400" b="1" dirty="0">
                <a:latin typeface="Calibri" pitchFamily="34" charset="0"/>
                <a:cs typeface="Arial Unicode MS" charset="0"/>
              </a:rPr>
              <a:t>  …</a:t>
            </a:r>
          </a:p>
          <a:p>
            <a:pPr algn="l">
              <a:lnSpc>
                <a:spcPct val="130000"/>
              </a:lnSpc>
              <a:buClr>
                <a:srgbClr val="FF0000"/>
              </a:buClr>
              <a:buSzPct val="100000"/>
              <a:defRPr/>
            </a:pPr>
            <a:r>
              <a:rPr lang="en-US" sz="2400" b="1" dirty="0">
                <a:latin typeface="Calibri" pitchFamily="34" charset="0"/>
                <a:cs typeface="Arial Unicode MS" charset="0"/>
              </a:rPr>
              <a:t>  </a:t>
            </a:r>
            <a:r>
              <a:rPr lang="en-US" sz="2400" b="1" dirty="0" err="1">
                <a:latin typeface="Calibri" pitchFamily="34" charset="0"/>
                <a:cs typeface="Arial Unicode MS" charset="0"/>
              </a:rPr>
              <a:t>Você</a:t>
            </a:r>
            <a:r>
              <a:rPr lang="en-US" sz="2400" b="1" dirty="0">
                <a:latin typeface="Calibri" pitchFamily="34" charset="0"/>
                <a:cs typeface="Arial Unicode MS" charset="0"/>
              </a:rPr>
              <a:t> </a:t>
            </a:r>
            <a:r>
              <a:rPr lang="en-US" sz="2400" b="1" dirty="0" err="1">
                <a:latin typeface="Calibri" pitchFamily="34" charset="0"/>
                <a:cs typeface="Arial Unicode MS" charset="0"/>
              </a:rPr>
              <a:t>já</a:t>
            </a:r>
            <a:r>
              <a:rPr lang="en-US" sz="2400" b="1" dirty="0">
                <a:latin typeface="Calibri" pitchFamily="34" charset="0"/>
                <a:cs typeface="Arial Unicode MS" charset="0"/>
              </a:rPr>
              <a:t> </a:t>
            </a:r>
            <a:r>
              <a:rPr lang="en-US" sz="2400" b="1" dirty="0" err="1">
                <a:latin typeface="Calibri" pitchFamily="34" charset="0"/>
                <a:cs typeface="Arial Unicode MS" charset="0"/>
              </a:rPr>
              <a:t>realizou</a:t>
            </a:r>
            <a:r>
              <a:rPr lang="en-US" sz="2400" b="1" dirty="0">
                <a:latin typeface="Calibri" pitchFamily="34" charset="0"/>
                <a:cs typeface="Arial Unicode MS" charset="0"/>
              </a:rPr>
              <a:t> 700 </a:t>
            </a:r>
            <a:r>
              <a:rPr lang="en-US" sz="2400" b="1" dirty="0" err="1">
                <a:latin typeface="Calibri" pitchFamily="34" charset="0"/>
                <a:cs typeface="Arial Unicode MS" charset="0"/>
              </a:rPr>
              <a:t>unidades</a:t>
            </a:r>
            <a:r>
              <a:rPr lang="en-US" sz="2400" b="1" dirty="0">
                <a:latin typeface="Calibri" pitchFamily="34" charset="0"/>
                <a:cs typeface="Arial Unicode MS" charset="0"/>
              </a:rPr>
              <a:t> …</a:t>
            </a:r>
          </a:p>
          <a:p>
            <a:pPr algn="l">
              <a:buClr>
                <a:srgbClr val="000000"/>
              </a:buClr>
              <a:buSzPct val="100000"/>
              <a:defRPr/>
            </a:pPr>
            <a:endParaRPr lang="en-US" sz="2400" b="1" dirty="0">
              <a:cs typeface="Arial Unicode MS" charset="0"/>
            </a:endParaRPr>
          </a:p>
          <a:p>
            <a:pPr algn="l">
              <a:buClr>
                <a:srgbClr val="000000"/>
              </a:buClr>
              <a:buSzPct val="100000"/>
              <a:defRPr/>
            </a:pPr>
            <a:r>
              <a:rPr lang="en-US" sz="2400" b="1" i="1" dirty="0">
                <a:solidFill>
                  <a:srgbClr val="FF0000"/>
                </a:solidFill>
                <a:cs typeface="Calibri" pitchFamily="34" charset="0"/>
              </a:rPr>
              <a:t>Como </a:t>
            </a:r>
            <a:r>
              <a:rPr lang="en-US" sz="2400" b="1" i="1" dirty="0" err="1">
                <a:solidFill>
                  <a:srgbClr val="FF0000"/>
                </a:solidFill>
                <a:cs typeface="Calibri" pitchFamily="34" charset="0"/>
              </a:rPr>
              <a:t>está</a:t>
            </a:r>
            <a:r>
              <a:rPr lang="en-US" sz="2400" b="1" i="1" dirty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cs typeface="Calibri" pitchFamily="34" charset="0"/>
              </a:rPr>
              <a:t>minha</a:t>
            </a:r>
            <a:r>
              <a:rPr lang="en-US" sz="2400" b="1" i="1" dirty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cs typeface="Calibri" pitchFamily="34" charset="0"/>
              </a:rPr>
              <a:t>Tendência</a:t>
            </a:r>
            <a:r>
              <a:rPr lang="en-US" sz="2400" b="1" i="1" dirty="0">
                <a:solidFill>
                  <a:srgbClr val="FF0000"/>
                </a:solidFill>
                <a:cs typeface="Calibri" pitchFamily="34" charset="0"/>
              </a:rPr>
              <a:t> ?</a:t>
            </a:r>
          </a:p>
          <a:p>
            <a:pPr algn="l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US" sz="2400" b="1" i="1" dirty="0" err="1">
                <a:solidFill>
                  <a:srgbClr val="FF0000"/>
                </a:solidFill>
                <a:cs typeface="Calibri" pitchFamily="34" charset="0"/>
              </a:rPr>
              <a:t>Qual</a:t>
            </a:r>
            <a:r>
              <a:rPr lang="en-US" sz="2400" b="1" i="1" dirty="0">
                <a:solidFill>
                  <a:srgbClr val="FF0000"/>
                </a:solidFill>
                <a:cs typeface="Calibri" pitchFamily="34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cs typeface="Calibri" pitchFamily="34" charset="0"/>
              </a:rPr>
              <a:t>minha</a:t>
            </a:r>
            <a:r>
              <a:rPr lang="en-US" sz="2400" b="1" i="1" dirty="0">
                <a:solidFill>
                  <a:srgbClr val="FF0000"/>
                </a:solidFill>
                <a:cs typeface="Calibri" pitchFamily="34" charset="0"/>
              </a:rPr>
              <a:t> Nova Meta ?</a:t>
            </a:r>
          </a:p>
          <a:p>
            <a:pPr algn="l">
              <a:lnSpc>
                <a:spcPct val="130000"/>
              </a:lnSpc>
              <a:buClr>
                <a:srgbClr val="000000"/>
              </a:buClr>
              <a:buSzPct val="100000"/>
              <a:defRPr/>
            </a:pPr>
            <a:endParaRPr lang="en-US" sz="2400" dirty="0">
              <a:latin typeface="Calibri" pitchFamily="34" charset="0"/>
              <a:cs typeface="Arial Unicode MS" charset="0"/>
            </a:endParaRPr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4008748" y="4604502"/>
            <a:ext cx="4248472" cy="5148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lnSpc>
                <a:spcPts val="1363"/>
              </a:lnSpc>
              <a:buClr>
                <a:srgbClr val="000000"/>
              </a:buClr>
              <a:buSzPct val="100000"/>
            </a:pPr>
            <a:endParaRPr lang="en-US" altLang="pt-BR" sz="32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1363"/>
              </a:lnSpc>
              <a:buClr>
                <a:srgbClr val="000000"/>
              </a:buClr>
              <a:buSzPct val="100000"/>
            </a:pPr>
            <a:r>
              <a:rPr lang="en-US" altLang="pt-BR" sz="3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3.800 – 700 = 3.100</a:t>
            </a:r>
          </a:p>
        </p:txBody>
      </p:sp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3999656" y="5178056"/>
            <a:ext cx="4248472" cy="5148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lnSpc>
                <a:spcPts val="1363"/>
              </a:lnSpc>
              <a:buClr>
                <a:srgbClr val="000000"/>
              </a:buClr>
              <a:buSzPct val="100000"/>
            </a:pPr>
            <a:endParaRPr lang="en-US" altLang="pt-BR" sz="32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1363"/>
              </a:lnSpc>
              <a:buClr>
                <a:srgbClr val="000000"/>
              </a:buClr>
              <a:buSzPct val="100000"/>
            </a:pPr>
            <a:r>
              <a:rPr lang="en-US" altLang="pt-BR" sz="3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3.100 / 20 = 155</a:t>
            </a:r>
          </a:p>
        </p:txBody>
      </p:sp>
      <p:pic>
        <p:nvPicPr>
          <p:cNvPr id="8" name="Picture 22" descr="http://www.construirbarato.com.br/wp-content/uploads/2014/04/seta-vermelha-curv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42027">
            <a:off x="6632666" y="3520557"/>
            <a:ext cx="773237" cy="114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3996814" y="5774310"/>
            <a:ext cx="4248472" cy="51482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lnSpc>
                <a:spcPts val="1363"/>
              </a:lnSpc>
              <a:buClr>
                <a:srgbClr val="000000"/>
              </a:buClr>
              <a:buSzPct val="100000"/>
            </a:pPr>
            <a:endParaRPr lang="en-US" altLang="pt-BR" sz="32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1363"/>
              </a:lnSpc>
              <a:buClr>
                <a:srgbClr val="000000"/>
              </a:buClr>
              <a:buSzPct val="100000"/>
            </a:pPr>
            <a:r>
              <a:rPr lang="en-US" altLang="pt-BR" sz="3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155 / 0,92 = 169</a:t>
            </a:r>
          </a:p>
        </p:txBody>
      </p:sp>
    </p:spTree>
    <p:extLst>
      <p:ext uri="{BB962C8B-B14F-4D97-AF65-F5344CB8AC3E}">
        <p14:creationId xmlns:p14="http://schemas.microsoft.com/office/powerpoint/2010/main" val="93407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" y="85527"/>
            <a:ext cx="12415838" cy="1497013"/>
          </a:xfrm>
        </p:spPr>
        <p:txBody>
          <a:bodyPr>
            <a:normAutofit/>
          </a:bodyPr>
          <a:lstStyle/>
          <a:p>
            <a:pPr marL="609600" indent="-609600" algn="ctr">
              <a:lnSpc>
                <a:spcPct val="80000"/>
              </a:lnSpc>
              <a:buNone/>
              <a:defRPr/>
            </a:pPr>
            <a:r>
              <a:rPr lang="pt-BR" altLang="pt-BR" dirty="0">
                <a:solidFill>
                  <a:srgbClr val="FF0000"/>
                </a:solidFill>
                <a:latin typeface="Impact" panose="020B0806030902050204" pitchFamily="34" charset="0"/>
              </a:rPr>
              <a:t>IMPACTO DA NEGOCIAÇÃO NO VOLUME = TABELA MARGEM </a:t>
            </a:r>
            <a:r>
              <a:rPr lang="pt-BR" altLang="pt-BR" dirty="0" err="1">
                <a:solidFill>
                  <a:srgbClr val="FF0000"/>
                </a:solidFill>
                <a:latin typeface="Impact" panose="020B0806030902050204" pitchFamily="34" charset="0"/>
              </a:rPr>
              <a:t>X</a:t>
            </a:r>
            <a:r>
              <a:rPr lang="pt-BR" altLang="pt-BR" dirty="0">
                <a:solidFill>
                  <a:srgbClr val="FF0000"/>
                </a:solidFill>
                <a:latin typeface="Impact" panose="020B0806030902050204" pitchFamily="34" charset="0"/>
              </a:rPr>
              <a:t> DESCONTO</a:t>
            </a:r>
          </a:p>
        </p:txBody>
      </p:sp>
      <p:graphicFrame>
        <p:nvGraphicFramePr>
          <p:cNvPr id="1638403" name="Group 3"/>
          <p:cNvGraphicFramePr>
            <a:graphicFrameLocks noGrp="1"/>
          </p:cNvGraphicFramePr>
          <p:nvPr>
            <p:ph sz="half" idx="2"/>
          </p:nvPr>
        </p:nvGraphicFramePr>
        <p:xfrm>
          <a:off x="430329" y="482599"/>
          <a:ext cx="11168061" cy="6239014"/>
        </p:xfrm>
        <a:graphic>
          <a:graphicData uri="http://schemas.openxmlformats.org/drawingml/2006/table">
            <a:tbl>
              <a:tblPr/>
              <a:tblGrid>
                <a:gridCol w="1395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56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3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01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3033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SE A ATUAL MARGEM É DE . . .</a:t>
                      </a:r>
                    </a:p>
                  </a:txBody>
                  <a:tcPr marL="91439" marR="91439"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1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9" marR="91439"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20%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25%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30%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35%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40%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45%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50%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4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</a:rPr>
                        <a:t>E VOCÊ REDUZ O PREÇO EM</a:t>
                      </a:r>
                    </a:p>
                  </a:txBody>
                  <a:tcPr marL="91439" marR="91439"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PARA TER O MESMO RESULTADO,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O VOLUME DE VENDAS DEVE CRESCER:</a:t>
                      </a:r>
                    </a:p>
                  </a:txBody>
                  <a:tcPr marL="91439" marR="91439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3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</a:rPr>
                        <a:t>2%</a:t>
                      </a:r>
                    </a:p>
                  </a:txBody>
                  <a:tcPr marL="91439" marR="91439"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11%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9 %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7 %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6 %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5 %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5 %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4 %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3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</a:rPr>
                        <a:t>4%</a:t>
                      </a:r>
                    </a:p>
                  </a:txBody>
                  <a:tcPr marL="91439" marR="91439"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25%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19 %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15 %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13 %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11 %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9 %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3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</a:rPr>
                        <a:t>6%</a:t>
                      </a:r>
                    </a:p>
                  </a:txBody>
                  <a:tcPr marL="91439" marR="91439"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43%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32 %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25 %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21 %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18 %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15 %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14 %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3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</a:rPr>
                        <a:t>8%</a:t>
                      </a:r>
                    </a:p>
                  </a:txBody>
                  <a:tcPr marL="91439" marR="91439"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67%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47 %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36 %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30 %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25 %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22 %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19 %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3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</a:rPr>
                        <a:t>10%</a:t>
                      </a:r>
                    </a:p>
                  </a:txBody>
                  <a:tcPr marL="91439" marR="91439"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100%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67 %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50 %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40 %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33 %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29 %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25 %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3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</a:rPr>
                        <a:t>12%</a:t>
                      </a:r>
                    </a:p>
                  </a:txBody>
                  <a:tcPr marL="91439" marR="91439"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150 %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92 %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67 %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52 %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43 %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36 %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32 %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3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</a:rPr>
                        <a:t>14%</a:t>
                      </a:r>
                    </a:p>
                  </a:txBody>
                  <a:tcPr marL="91439" marR="91439"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233 %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127 %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88 %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67 %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54 %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45 %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39 %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3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</a:rPr>
                        <a:t>16%</a:t>
                      </a:r>
                    </a:p>
                  </a:txBody>
                  <a:tcPr marL="91439" marR="91439"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400 %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178 %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114 %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84 %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67 %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55 %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47 %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3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</a:rPr>
                        <a:t>18%</a:t>
                      </a:r>
                    </a:p>
                  </a:txBody>
                  <a:tcPr marL="91439" marR="91439"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900 %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257 %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160 %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106 %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82 %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67 %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56 %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66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</a:rPr>
                        <a:t>20%</a:t>
                      </a:r>
                    </a:p>
                  </a:txBody>
                  <a:tcPr marL="91439" marR="91439"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-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400 %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200 %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133 %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100 %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80 %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67 %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38572" name="Rectangle 172"/>
          <p:cNvSpPr>
            <a:spLocks noChangeArrowheads="1"/>
          </p:cNvSpPr>
          <p:nvPr/>
        </p:nvSpPr>
        <p:spPr bwMode="auto">
          <a:xfrm>
            <a:off x="1837292" y="1008185"/>
            <a:ext cx="1409999" cy="571342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pt-BR" altLang="pt-BR" sz="2800" dirty="0"/>
          </a:p>
        </p:txBody>
      </p:sp>
      <p:sp>
        <p:nvSpPr>
          <p:cNvPr id="1638573" name="Rectangle 173"/>
          <p:cNvSpPr>
            <a:spLocks noChangeArrowheads="1"/>
          </p:cNvSpPr>
          <p:nvPr/>
        </p:nvSpPr>
        <p:spPr bwMode="auto">
          <a:xfrm rot="5400000">
            <a:off x="1659421" y="3163371"/>
            <a:ext cx="358775" cy="281696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pt-BR" altLang="pt-BR" sz="2800" dirty="0"/>
          </a:p>
        </p:txBody>
      </p:sp>
      <p:sp>
        <p:nvSpPr>
          <p:cNvPr id="1638574" name="AutoShape 174"/>
          <p:cNvSpPr>
            <a:spLocks noChangeArrowheads="1"/>
          </p:cNvSpPr>
          <p:nvPr/>
        </p:nvSpPr>
        <p:spPr bwMode="auto">
          <a:xfrm rot="2628885">
            <a:off x="3490887" y="2371216"/>
            <a:ext cx="485775" cy="2152774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tx1"/>
          </a:solidFill>
          <a:ln>
            <a:solidFill>
              <a:schemeClr val="tx1"/>
            </a:solidFill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pt-BR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055C39E-9780-2F47-984F-B762197E90EA}"/>
              </a:ext>
            </a:extLst>
          </p:cNvPr>
          <p:cNvSpPr txBox="1">
            <a:spLocks noChangeArrowheads="1"/>
          </p:cNvSpPr>
          <p:nvPr/>
        </p:nvSpPr>
        <p:spPr>
          <a:xfrm>
            <a:off x="7578207" y="4502552"/>
            <a:ext cx="4183464" cy="141592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ctr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pt-BR" altLang="pt-BR" dirty="0">
                <a:solidFill>
                  <a:srgbClr val="FFFF00"/>
                </a:solidFill>
                <a:latin typeface="Impact" panose="020B0806030902050204" pitchFamily="34" charset="0"/>
              </a:rPr>
              <a:t>MORAL DA HISTÓRIA:</a:t>
            </a:r>
          </a:p>
          <a:p>
            <a:pPr marL="609600" indent="-609600" algn="ctr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pt-BR" altLang="pt-BR" dirty="0">
                <a:solidFill>
                  <a:srgbClr val="FFFF00"/>
                </a:solidFill>
                <a:latin typeface="Impact" panose="020B0806030902050204" pitchFamily="34" charset="0"/>
              </a:rPr>
              <a:t>DESCONTO = COMPENSAÇÃO</a:t>
            </a:r>
          </a:p>
          <a:p>
            <a:pPr marL="609600" indent="-609600" algn="ctr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pt-BR" altLang="pt-BR" dirty="0">
                <a:solidFill>
                  <a:srgbClr val="FFFF00"/>
                </a:solidFill>
                <a:latin typeface="Impact" panose="020B0806030902050204" pitchFamily="34" charset="0"/>
              </a:rPr>
              <a:t>ISTO É NEGOCIAR...</a:t>
            </a:r>
          </a:p>
        </p:txBody>
      </p:sp>
    </p:spTree>
    <p:extLst>
      <p:ext uri="{BB962C8B-B14F-4D97-AF65-F5344CB8AC3E}">
        <p14:creationId xmlns:p14="http://schemas.microsoft.com/office/powerpoint/2010/main" val="24809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3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3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2000"/>
                                        <p:tgtEl>
                                          <p:spTgt spid="1638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72" grpId="0" animBg="1"/>
      <p:bldP spid="163857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378" name="Text Box 2"/>
          <p:cNvSpPr txBox="1">
            <a:spLocks noChangeArrowheads="1"/>
          </p:cNvSpPr>
          <p:nvPr/>
        </p:nvSpPr>
        <p:spPr bwMode="auto">
          <a:xfrm>
            <a:off x="8001000" y="371931"/>
            <a:ext cx="3751262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pt-BR" sz="2800" dirty="0">
                <a:solidFill>
                  <a:srgbClr val="FF0000"/>
                </a:solidFill>
                <a:latin typeface="Impact" panose="020B0806030902050204" pitchFamily="34" charset="0"/>
              </a:rPr>
              <a:t>TABELA de PARÂMETROS  DE NEGOCIAÇÃO _ </a:t>
            </a:r>
            <a:r>
              <a:rPr lang="pt-BR" sz="3600" dirty="0">
                <a:solidFill>
                  <a:srgbClr val="FF0000"/>
                </a:solidFill>
                <a:latin typeface="Impact" panose="020B0806030902050204" pitchFamily="34" charset="0"/>
              </a:rPr>
              <a:t>TÉCNICA “BATNA</a:t>
            </a:r>
            <a:r>
              <a:rPr lang="pt-BR" sz="2800" dirty="0">
                <a:solidFill>
                  <a:srgbClr val="FF0000"/>
                </a:solidFill>
                <a:latin typeface="Impact" panose="020B0806030902050204" pitchFamily="34" charset="0"/>
              </a:rPr>
              <a:t>”</a:t>
            </a:r>
          </a:p>
        </p:txBody>
      </p:sp>
      <p:graphicFrame>
        <p:nvGraphicFramePr>
          <p:cNvPr id="16373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469185"/>
              </p:ext>
            </p:extLst>
          </p:nvPr>
        </p:nvGraphicFramePr>
        <p:xfrm>
          <a:off x="46541" y="24408"/>
          <a:ext cx="7643797" cy="6819099"/>
        </p:xfrm>
        <a:graphic>
          <a:graphicData uri="http://schemas.openxmlformats.org/drawingml/2006/table">
            <a:tbl>
              <a:tblPr/>
              <a:tblGrid>
                <a:gridCol w="3797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4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429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CRITÉRIOS DO </a:t>
                      </a:r>
                      <a:r>
                        <a:rPr kumimoji="0" lang="pt-BR" sz="32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BATNA</a:t>
                      </a:r>
                      <a:endParaRPr kumimoji="0" lang="pt-BR" sz="4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FF33"/>
                          </a:solidFill>
                          <a:effectLst/>
                          <a:latin typeface="Impact" panose="020B0806030902050204" pitchFamily="34" charset="0"/>
                        </a:rPr>
                        <a:t>NÓS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6FF33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AMBOS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CLIENTE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ÓTIMO</a:t>
                      </a:r>
                    </a:p>
                  </a:txBody>
                  <a:tcPr marL="91437" marR="91437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NEUTRO</a:t>
                      </a:r>
                    </a:p>
                  </a:txBody>
                  <a:tcPr marL="91437" marR="91437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</a:rPr>
                        <a:t>CRÍTICO</a:t>
                      </a:r>
                    </a:p>
                  </a:txBody>
                  <a:tcPr marL="91437" marR="91437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118603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PREÇO OU DESCONTO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2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PRAZO DE PAGAMENTO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2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HISTÓRICO DE NEGÓCIOS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Tahoma" pitchFamily="34" charset="0"/>
                        </a:rPr>
                        <a:t>1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MIX DE PRODUTOS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Tahoma" pitchFamily="34" charset="0"/>
                        </a:rPr>
                        <a:t>2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MARGEM LÍQUIDA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0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FREQUENCIA DE COMPRAS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1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FRETE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1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COMPROMISSO FUTURO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2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COMPRA NA CAMPANHA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2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EXCLUSIVIDADE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2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ÁREA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2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MOMENTO DA ENTREGA 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0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94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EQUIPAMENTOS 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1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11053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OUTROS QUESITOS</a:t>
                      </a:r>
                      <a:endParaRPr kumimoji="0" lang="pt-BR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Tahoma" pitchFamily="34" charset="0"/>
                        </a:rPr>
                        <a:t>2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 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1883"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TOTAIS</a:t>
                      </a:r>
                      <a:endParaRPr kumimoji="0" lang="pt-BR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16</a:t>
                      </a:r>
                      <a:endParaRPr kumimoji="0" lang="pt-BR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4</a:t>
                      </a:r>
                      <a:endParaRPr kumimoji="0" lang="pt-BR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Impact" panose="020B0806030902050204" pitchFamily="34" charset="0"/>
                          <a:cs typeface="Arial" pitchFamily="34" charset="0"/>
                        </a:rPr>
                        <a:t>0</a:t>
                      </a:r>
                      <a:endParaRPr kumimoji="0" lang="pt-BR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Impact" panose="020B0806030902050204" pitchFamily="34" charset="0"/>
                      </a:endParaRPr>
                    </a:p>
                  </a:txBody>
                  <a:tcPr marL="91437" marR="91437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637468" name="AutoShape 92"/>
          <p:cNvSpPr>
            <a:spLocks noChangeArrowheads="1"/>
          </p:cNvSpPr>
          <p:nvPr/>
        </p:nvSpPr>
        <p:spPr bwMode="auto">
          <a:xfrm>
            <a:off x="9573008" y="2582162"/>
            <a:ext cx="1907792" cy="2811641"/>
          </a:xfrm>
          <a:prstGeom prst="wedgeRectCallout">
            <a:avLst>
              <a:gd name="adj1" fmla="val -172735"/>
              <a:gd name="adj2" fmla="val -34298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lang="pt-BR" sz="70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algn="ctr" eaLnBrk="1" hangingPunct="1">
              <a:defRPr/>
            </a:pPr>
            <a:r>
              <a:rPr lang="pt-BR" sz="3200" dirty="0">
                <a:solidFill>
                  <a:schemeClr val="bg1"/>
                </a:solidFill>
                <a:latin typeface="Impact" panose="020B0806030902050204" pitchFamily="34" charset="0"/>
              </a:rPr>
              <a:t>COMO?</a:t>
            </a:r>
          </a:p>
          <a:p>
            <a:pPr algn="ctr" eaLnBrk="1" hangingPunct="1">
              <a:defRPr/>
            </a:pPr>
            <a:r>
              <a:rPr lang="pt-BR" sz="2000" dirty="0">
                <a:solidFill>
                  <a:schemeClr val="bg1"/>
                </a:solidFill>
                <a:latin typeface="Impact" panose="020B0806030902050204" pitchFamily="34" charset="0"/>
              </a:rPr>
              <a:t>DEFINIR AS FAIXAS DE VARIAÇÃO DE CADA COLUNA CONFORME POLÍTICAS E ALÇADAS . . .</a:t>
            </a:r>
          </a:p>
        </p:txBody>
      </p:sp>
      <p:sp>
        <p:nvSpPr>
          <p:cNvPr id="1637471" name="Text Box 95"/>
          <p:cNvSpPr txBox="1">
            <a:spLocks noChangeArrowheads="1"/>
          </p:cNvSpPr>
          <p:nvPr/>
        </p:nvSpPr>
        <p:spPr bwMode="auto">
          <a:xfrm>
            <a:off x="7811771" y="6026304"/>
            <a:ext cx="4333688" cy="646331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600" dirty="0">
                <a:solidFill>
                  <a:srgbClr val="FF0000"/>
                </a:solidFill>
                <a:latin typeface="Impact" panose="020B0806030902050204" pitchFamily="34" charset="0"/>
              </a:rPr>
              <a:t>= 20/28 </a:t>
            </a:r>
            <a:r>
              <a:rPr lang="en-US" sz="3600" dirty="0" err="1">
                <a:solidFill>
                  <a:srgbClr val="FF0000"/>
                </a:solidFill>
                <a:latin typeface="Impact" panose="020B0806030902050204" pitchFamily="34" charset="0"/>
              </a:rPr>
              <a:t>Pontos</a:t>
            </a:r>
            <a:r>
              <a:rPr lang="en-US" sz="3600" dirty="0">
                <a:solidFill>
                  <a:srgbClr val="FF0000"/>
                </a:solidFill>
                <a:latin typeface="Impact" panose="020B0806030902050204" pitchFamily="34" charset="0"/>
              </a:rPr>
              <a:t> = 71%</a:t>
            </a:r>
            <a:endParaRPr lang="pt-BR" sz="36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87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1847851" y="61913"/>
            <a:ext cx="84248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400" dirty="0"/>
              <a:t>TABELA de PARÂMETROS para ORIENTAR as NEGOCIAÇÕES “</a:t>
            </a:r>
            <a:r>
              <a:rPr lang="pt-BR" altLang="pt-BR" sz="1600" dirty="0"/>
              <a:t>BATNA</a:t>
            </a:r>
            <a:r>
              <a:rPr lang="pt-BR" altLang="pt-BR" sz="2400" dirty="0"/>
              <a:t>”</a:t>
            </a:r>
          </a:p>
        </p:txBody>
      </p:sp>
      <p:graphicFrame>
        <p:nvGraphicFramePr>
          <p:cNvPr id="1637380" name="Group 4"/>
          <p:cNvGraphicFramePr>
            <a:graphicFrameLocks noGrp="1"/>
          </p:cNvGraphicFramePr>
          <p:nvPr/>
        </p:nvGraphicFramePr>
        <p:xfrm>
          <a:off x="1847851" y="844551"/>
          <a:ext cx="8424863" cy="5792789"/>
        </p:xfrm>
        <a:graphic>
          <a:graphicData uri="http://schemas.openxmlformats.org/drawingml/2006/table">
            <a:tbl>
              <a:tblPr/>
              <a:tblGrid>
                <a:gridCol w="4185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0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CRITÉRIOS NEGOCIÁVEIS</a:t>
                      </a:r>
                      <a:endParaRPr kumimoji="0" lang="pt-BR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NÓS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(x2)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NEUTRO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(x1)</a:t>
                      </a:r>
                      <a:endParaRPr kumimoji="0" lang="pt-B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CLIENTE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(x0)</a:t>
                      </a:r>
                      <a:endParaRPr kumimoji="0" lang="pt-B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721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3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PREÇO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ACIMA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DE_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ENTRE _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E _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ABAIXO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DE _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72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3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         DESCONTO</a:t>
                      </a:r>
                      <a:endParaRPr kumimoji="0" lang="pt-B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ABAIXO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DE _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ENTRE _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E _</a:t>
                      </a: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ACIMA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DE_</a:t>
                      </a: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72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72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72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677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TOTAIS</a:t>
                      </a:r>
                      <a:endParaRPr kumimoji="0" lang="pt-BR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24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BATNA</a:t>
                      </a:r>
                    </a:p>
                  </a:txBody>
                  <a:tcPr marL="91439" marR="91439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___ PONTOS</a:t>
                      </a:r>
                    </a:p>
                  </a:txBody>
                  <a:tcPr marL="91439" marR="91439" marT="45721" marB="4572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39" marR="91439"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Seta para cima 1"/>
          <p:cNvSpPr/>
          <p:nvPr/>
        </p:nvSpPr>
        <p:spPr>
          <a:xfrm>
            <a:off x="5735960" y="1772816"/>
            <a:ext cx="216024" cy="258328"/>
          </a:xfrm>
          <a:prstGeom prst="upArrow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 para baixo 2"/>
          <p:cNvSpPr/>
          <p:nvPr/>
        </p:nvSpPr>
        <p:spPr>
          <a:xfrm>
            <a:off x="5739067" y="2492896"/>
            <a:ext cx="216024" cy="258328"/>
          </a:xfrm>
          <a:prstGeom prst="downArrow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upo 5"/>
          <p:cNvGrpSpPr/>
          <p:nvPr/>
        </p:nvGrpSpPr>
        <p:grpSpPr>
          <a:xfrm>
            <a:off x="6096000" y="1484785"/>
            <a:ext cx="4032448" cy="3850507"/>
            <a:chOff x="4572000" y="1484784"/>
            <a:chExt cx="4032448" cy="3850507"/>
          </a:xfrm>
        </p:grpSpPr>
        <p:sp>
          <p:nvSpPr>
            <p:cNvPr id="4" name="Retângulo 3"/>
            <p:cNvSpPr/>
            <p:nvPr/>
          </p:nvSpPr>
          <p:spPr>
            <a:xfrm>
              <a:off x="4572000" y="1484784"/>
              <a:ext cx="1224136" cy="72008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5940152" y="2276872"/>
              <a:ext cx="1224136" cy="72008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4605012" y="3068960"/>
              <a:ext cx="1224136" cy="72008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380312" y="3861048"/>
              <a:ext cx="1224136" cy="72008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5940152" y="4615211"/>
              <a:ext cx="1224136" cy="72008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307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38542"/>
              </p:ext>
            </p:extLst>
          </p:nvPr>
        </p:nvGraphicFramePr>
        <p:xfrm>
          <a:off x="194310" y="504062"/>
          <a:ext cx="11830048" cy="6353940"/>
        </p:xfrm>
        <a:graphic>
          <a:graphicData uri="http://schemas.openxmlformats.org/drawingml/2006/table">
            <a:tbl>
              <a:tblPr/>
              <a:tblGrid>
                <a:gridCol w="2401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10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1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10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45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854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pt-BR" sz="24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PLANEJAMENTO DA META ANO</a:t>
                      </a:r>
                    </a:p>
                  </a:txBody>
                  <a:tcPr marL="3394" marR="3394" marT="339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3394" marR="3394" marT="339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94" marR="3394" marT="339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94" marR="3394" marT="33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94" marR="3394" marT="33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94" marR="3394" marT="33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94" marR="3394" marT="33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94" marR="3394" marT="33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94" marR="3394" marT="339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4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28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META MÊS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JAN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FEV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MAR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ABR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MAI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JUN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PERFORMANCE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4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250.000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250.000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250.000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250.000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250.000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250.000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3.000.000</a:t>
                      </a:r>
                    </a:p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ANO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42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REALIZADO MÊS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178.350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201.561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264.625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223.555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242.487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149.790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42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META ACUM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750.000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1.000.000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1.250.000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1.500.000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42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REALIZADO ACUM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178.350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379.911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644.536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868.091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1.110.578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1.260.368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1.739.631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42%</a:t>
                      </a:r>
                    </a:p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(58,0%)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42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DIFERENÇA ACUM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-71.650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-120.089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-105.464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-131.909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-139.421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-239.631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42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META REVERSA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-256.513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-262.008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-261.718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-266.488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-269.917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-289.938</a:t>
                      </a:r>
                    </a:p>
                  </a:txBody>
                  <a:tcPr marL="3394" marR="3394" marT="339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442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PERCENTUAL REALIZADO</a:t>
                      </a:r>
                    </a:p>
                  </a:txBody>
                  <a:tcPr marL="3394" marR="3394" marT="339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71,3%</a:t>
                      </a:r>
                    </a:p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(28,7%)</a:t>
                      </a:r>
                    </a:p>
                  </a:txBody>
                  <a:tcPr marL="3394" marR="3394" marT="339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76,0%</a:t>
                      </a:r>
                    </a:p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(24,0%)</a:t>
                      </a:r>
                    </a:p>
                  </a:txBody>
                  <a:tcPr marL="3394" marR="3394" marT="339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85,9%</a:t>
                      </a:r>
                    </a:p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(14,1%)</a:t>
                      </a:r>
                    </a:p>
                  </a:txBody>
                  <a:tcPr marL="3394" marR="3394" marT="339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86,8%</a:t>
                      </a:r>
                    </a:p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(13,2%)</a:t>
                      </a:r>
                    </a:p>
                  </a:txBody>
                  <a:tcPr marL="3394" marR="3394" marT="339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88,8%</a:t>
                      </a:r>
                    </a:p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(11,2%)</a:t>
                      </a:r>
                    </a:p>
                  </a:txBody>
                  <a:tcPr marL="3394" marR="3394" marT="339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84,0%</a:t>
                      </a:r>
                    </a:p>
                    <a:p>
                      <a:pPr algn="ctr" fontAlgn="ctr"/>
                      <a:r>
                        <a:rPr lang="pt-BR" sz="18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(16%)</a:t>
                      </a:r>
                    </a:p>
                  </a:txBody>
                  <a:tcPr marL="3394" marR="3394" marT="339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  <a:p>
                      <a:pPr algn="ctr" fontAlgn="ctr"/>
                      <a:r>
                        <a:rPr lang="pt-BR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3394" marR="3394" marT="339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94" marR="3394" marT="339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1523998" y="-19158"/>
            <a:ext cx="840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GESTÃO </a:t>
            </a:r>
            <a:r>
              <a:rPr lang="pt-BR" sz="2400" dirty="0">
                <a:solidFill>
                  <a:srgbClr val="FF0000"/>
                </a:solidFill>
              </a:rPr>
              <a:t>DA</a:t>
            </a:r>
            <a:r>
              <a:rPr lang="pt-BR" sz="2800" b="1" dirty="0">
                <a:solidFill>
                  <a:srgbClr val="FF0000"/>
                </a:solidFill>
              </a:rPr>
              <a:t> PERFORMANCE </a:t>
            </a:r>
            <a:r>
              <a:rPr lang="pt-BR" sz="2400" dirty="0">
                <a:solidFill>
                  <a:srgbClr val="FF0000"/>
                </a:solidFill>
              </a:rPr>
              <a:t>NO</a:t>
            </a:r>
            <a:r>
              <a:rPr lang="pt-BR" sz="2800" b="1" dirty="0">
                <a:solidFill>
                  <a:srgbClr val="FF0000"/>
                </a:solidFill>
              </a:rPr>
              <a:t> PENSAMENTO REVERSO</a:t>
            </a:r>
          </a:p>
        </p:txBody>
      </p:sp>
    </p:spTree>
    <p:extLst>
      <p:ext uri="{BB962C8B-B14F-4D97-AF65-F5344CB8AC3E}">
        <p14:creationId xmlns:p14="http://schemas.microsoft.com/office/powerpoint/2010/main" val="668393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5" descr="C:\Users\MARCEL~1\AppData\Local\Temp\VMwareDnD\4276e646\tabl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/>
          <a:stretch/>
        </p:blipFill>
        <p:spPr bwMode="auto">
          <a:xfrm>
            <a:off x="0" y="-39726"/>
            <a:ext cx="12087922" cy="693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D755E614-E936-D34D-87D7-639D351D5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1285" y="861882"/>
            <a:ext cx="9619505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defRPr/>
            </a:pPr>
            <a:r>
              <a:rPr lang="en-US" sz="28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CONTÍNUAS ANÁLISES</a:t>
            </a:r>
            <a:endParaRPr lang="en-US" sz="32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385763" indent="-385763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QUAIS CLIENTES ABORDAR PARA GARANTIR VOLUME IDEAL</a:t>
            </a:r>
          </a:p>
          <a:p>
            <a:pPr marL="385763" indent="-385763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QUAL FREQUENCIA IDEAL DE CONTATO</a:t>
            </a:r>
          </a:p>
          <a:p>
            <a:pPr marL="385763" indent="-385763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QUAL PRODUTO </a:t>
            </a:r>
            <a:r>
              <a:rPr lang="en-US" sz="2400" b="1" dirty="0" err="1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É</a:t>
            </a:r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MAIS ADERENTE/MOMENTO</a:t>
            </a:r>
          </a:p>
          <a:p>
            <a:pPr marL="385763" indent="-385763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COMO VENDER TODOS PRODUTOS DO MIX</a:t>
            </a:r>
          </a:p>
          <a:p>
            <a:pPr marL="385763" indent="-385763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QUAL ARGUMENTO PARA FECHAR NA HORA</a:t>
            </a:r>
          </a:p>
          <a:p>
            <a:pPr marL="385763" indent="-385763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QUAIS CLIENTES MANTER CONTINUIDADE</a:t>
            </a:r>
          </a:p>
          <a:p>
            <a:pPr marL="385763" indent="-385763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QUEM INFLUENCIA E DECIDE A COMPRA</a:t>
            </a:r>
          </a:p>
          <a:p>
            <a:pPr marL="385763" indent="-385763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COMO RESGATAR E BUSCAR INDICAÇÕES</a:t>
            </a:r>
          </a:p>
          <a:p>
            <a:pPr marL="385763" indent="-385763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COMO BUSCAR MAIOR PATAMAR</a:t>
            </a:r>
          </a:p>
          <a:p>
            <a:pPr marL="385763" indent="-385763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COMO ATUAR NO CAMPO</a:t>
            </a:r>
          </a:p>
          <a:p>
            <a:pPr marL="385763" indent="-385763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en-US" sz="2400" b="1" dirty="0">
              <a:solidFill>
                <a:srgbClr val="FF0000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551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1284C1C-1CCB-C646-994E-B9F1F2E6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582274" cy="709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83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943093"/>
              </p:ext>
            </p:extLst>
          </p:nvPr>
        </p:nvGraphicFramePr>
        <p:xfrm>
          <a:off x="1" y="12193"/>
          <a:ext cx="12191997" cy="6858001"/>
        </p:xfrm>
        <a:graphic>
          <a:graphicData uri="http://schemas.openxmlformats.org/drawingml/2006/table">
            <a:tbl>
              <a:tblPr/>
              <a:tblGrid>
                <a:gridCol w="522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44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44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4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144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144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26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0910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69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99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FOCO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61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DIRETRIZES</a:t>
                      </a:r>
                      <a:endParaRPr lang="pt-BR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TEMAS</a:t>
                      </a:r>
                      <a:r>
                        <a:rPr lang="pt-BR" sz="18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ESTRATÉGICOS  2º SEMESTRE 2022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910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PRODUTO</a:t>
                      </a:r>
                    </a:p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_____________</a:t>
                      </a:r>
                      <a:endParaRPr lang="pt-BR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PERFIL CLIENTE</a:t>
                      </a:r>
                      <a:r>
                        <a:rPr lang="pt-BR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FOCO</a:t>
                      </a:r>
                    </a:p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_____________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REGIÃO</a:t>
                      </a:r>
                      <a:endParaRPr lang="pt-BR" sz="1200" b="1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___________________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290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QUANTITATIVO</a:t>
                      </a:r>
                      <a:r>
                        <a:rPr lang="pt-BR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AUMENTAR O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 DE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CAPTURAR NOVOS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CLIENTES / CANAIS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VENDER TODO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MIX ADEQUADO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QUALITATIVO</a:t>
                      </a:r>
                      <a:r>
                        <a:rPr lang="pt-BR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MELHORAR PERCEPÇÃO DO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NÍVEL DE SERVIÇO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 ATENDIMENTO AOS REVENDEDORES E/OU CLIENTES FINAIS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l" fontAlgn="t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90367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639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454"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3" name="Conector reto 2"/>
          <p:cNvCxnSpPr>
            <a:cxnSpLocks/>
          </p:cNvCxnSpPr>
          <p:nvPr/>
        </p:nvCxnSpPr>
        <p:spPr bwMode="auto">
          <a:xfrm>
            <a:off x="3334215" y="2061374"/>
            <a:ext cx="831880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Conector reto 6"/>
          <p:cNvCxnSpPr>
            <a:cxnSpLocks/>
          </p:cNvCxnSpPr>
          <p:nvPr/>
        </p:nvCxnSpPr>
        <p:spPr bwMode="auto">
          <a:xfrm>
            <a:off x="3356517" y="2948686"/>
            <a:ext cx="8296507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4015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1" descr="cel_desligad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1323" y="1784972"/>
            <a:ext cx="1655762" cy="184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40" name="Picture 22" descr="pergunt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1323" y="4017219"/>
            <a:ext cx="1727200" cy="178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42" name="Imagem 5" descr="relogio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7848" y="1916833"/>
            <a:ext cx="1584176" cy="1580951"/>
          </a:xfrm>
          <a:prstGeom prst="ellipse">
            <a:avLst/>
          </a:prstGeom>
          <a:ln w="76200">
            <a:solidFill>
              <a:srgbClr val="FFC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44" name="Imagem 15" descr="mente-aberta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0496" y="1843671"/>
            <a:ext cx="1656184" cy="1654112"/>
          </a:xfrm>
          <a:prstGeom prst="ellipse">
            <a:avLst/>
          </a:prstGeom>
          <a:ln w="76200">
            <a:solidFill>
              <a:srgbClr val="7030A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 descr="lendo%20livr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8953" y="4047963"/>
            <a:ext cx="1607840" cy="1656184"/>
          </a:xfrm>
          <a:prstGeom prst="ellipse">
            <a:avLst/>
          </a:prstGeom>
          <a:ln w="76200">
            <a:solidFill>
              <a:srgbClr val="008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upo 3"/>
          <p:cNvGrpSpPr/>
          <p:nvPr/>
        </p:nvGrpSpPr>
        <p:grpSpPr>
          <a:xfrm>
            <a:off x="6749336" y="4047963"/>
            <a:ext cx="1634480" cy="1634480"/>
            <a:chOff x="5889848" y="1347092"/>
            <a:chExt cx="1634480" cy="1634480"/>
          </a:xfrm>
        </p:grpSpPr>
        <p:sp>
          <p:nvSpPr>
            <p:cNvPr id="2" name="Elipse 1"/>
            <p:cNvSpPr/>
            <p:nvPr/>
          </p:nvSpPr>
          <p:spPr>
            <a:xfrm>
              <a:off x="5889848" y="1347092"/>
              <a:ext cx="1634480" cy="1634480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FFD253"/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Seta para a direita 2"/>
            <p:cNvSpPr/>
            <p:nvPr/>
          </p:nvSpPr>
          <p:spPr>
            <a:xfrm>
              <a:off x="6329896" y="1660748"/>
              <a:ext cx="978408" cy="106069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Picture 2" descr="http://newsletter.handiplanet-echanges.info/upload/image/Fotolia_27377811_M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37" b="88377" l="329" r="49179">
                        <a14:foregroundMark x1="3888" y1="53026" x2="10022" y2="72430"/>
                        <a14:foregroundMark x1="9584" y1="70893" x2="25904" y2="82037"/>
                        <a14:foregroundMark x1="29518" y1="80307" x2="43264" y2="65034"/>
                        <a14:foregroundMark x1="17196" y1="9702" x2="31380" y2="8742"/>
                        <a14:foregroundMark x1="3779" y1="52450" x2="8817" y2="15370"/>
                        <a14:foregroundMark x1="2191" y1="37560" x2="2191" y2="45149"/>
                        <a14:foregroundMark x1="23001" y1="4227" x2="32859" y2="6916"/>
                        <a14:foregroundMark x1="31709" y1="9318" x2="45509" y2="27762"/>
                        <a14:foregroundMark x1="44359" y1="25744" x2="46386" y2="54659"/>
                        <a14:foregroundMark x1="46495" y1="34774" x2="46495" y2="34774"/>
                        <a14:foregroundMark x1="46714" y1="34774" x2="47755" y2="44380"/>
                        <a14:foregroundMark x1="18894" y1="82901" x2="29409" y2="83670"/>
                        <a14:foregroundMark x1="22344" y1="83862" x2="26835" y2="84054"/>
                        <a14:foregroundMark x1="8269" y1="23439" x2="17744" y2="5572"/>
                        <a14:foregroundMark x1="22618" y1="84342" x2="26889" y2="84534"/>
                        <a14:foregroundMark x1="31818" y1="82613" x2="31818" y2="82613"/>
                        <a14:foregroundMark x1="16594" y1="85879" x2="16594" y2="85879"/>
                        <a14:foregroundMark x1="17744" y1="88377" x2="17744" y2="88377"/>
                        <a14:backgroundMark x1="16046" y1="15754" x2="31106" y2="74832"/>
                        <a14:backgroundMark x1="9803" y1="25264" x2="25904" y2="76561"/>
                        <a14:backgroundMark x1="19387" y1="13641" x2="36802" y2="68684"/>
                        <a14:backgroundMark x1="24535" y1="11527" x2="38445" y2="63305"/>
                        <a14:backgroundMark x1="20756" y1="14121" x2="33187" y2="15754"/>
                        <a14:backgroundMark x1="19934" y1="13449" x2="24699" y2="12680"/>
                        <a14:backgroundMark x1="32859" y1="17867" x2="41073" y2="58117"/>
                        <a14:backgroundMark x1="33133" y1="16234" x2="43647" y2="44380"/>
                        <a14:backgroundMark x1="35433" y1="19500" x2="43154" y2="38040"/>
                        <a14:backgroundMark x1="16977" y1="17483" x2="7558" y2="32085"/>
                        <a14:backgroundMark x1="7831" y1="32277" x2="10515" y2="64745"/>
                        <a14:backgroundMark x1="11336" y1="65130" x2="16813" y2="73967"/>
                        <a14:backgroundMark x1="16977" y1="73679" x2="25849" y2="76561"/>
                        <a14:backgroundMark x1="19934" y1="12968" x2="23604" y2="12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99"/>
          <a:stretch/>
        </p:blipFill>
        <p:spPr bwMode="auto">
          <a:xfrm>
            <a:off x="6398906" y="3711005"/>
            <a:ext cx="2263931" cy="266662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intertouch.ae/img/revslider/han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082707" y="2785345"/>
            <a:ext cx="2289635" cy="392895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4177085" y="1157405"/>
            <a:ext cx="3604954" cy="44826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Aft>
                <a:spcPts val="900"/>
              </a:spcAft>
            </a:pPr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ACORDOS</a:t>
            </a:r>
            <a:endParaRPr lang="pt-B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946933" y="654827"/>
            <a:ext cx="1768929" cy="40087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Aft>
                <a:spcPts val="900"/>
              </a:spcAft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Nossos 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8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40" y="890588"/>
            <a:ext cx="1350169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8148638" y="857251"/>
            <a:ext cx="1376363" cy="9513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pt-BR" altLang="pt-BR" sz="2100"/>
          </a:p>
        </p:txBody>
      </p:sp>
      <p:graphicFrame>
        <p:nvGraphicFramePr>
          <p:cNvPr id="840787" name="Group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366744"/>
              </p:ext>
            </p:extLst>
          </p:nvPr>
        </p:nvGraphicFramePr>
        <p:xfrm>
          <a:off x="245327" y="223023"/>
          <a:ext cx="11753385" cy="6478860"/>
        </p:xfrm>
        <a:graphic>
          <a:graphicData uri="http://schemas.openxmlformats.org/drawingml/2006/table">
            <a:tbl>
              <a:tblPr/>
              <a:tblGrid>
                <a:gridCol w="2696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5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94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PONTO DE ATAQUE CENTRAL</a:t>
                      </a:r>
                      <a:endParaRPr kumimoji="0" lang="pt-BR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O QUE FAZER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(ETAPAS +OBJETIVOS + ‘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TARGETS SMART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’)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COMO FAZER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(MEIOS + RECURSOS + TÁTICA + OPERAÇÃO+INVESTIMENTOS)</a:t>
                      </a:r>
                      <a:endParaRPr kumimoji="0" lang="pt-B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QUANDO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 (PRAZOS + CRONOGRAMA + TEMPOS)</a:t>
                      </a: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QUEM COORDENA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(ATRIBUIÇÕES + CONTROLES + COMUNICAÇÃO +GESTOR+APOIO)</a:t>
                      </a:r>
                      <a:endParaRPr kumimoji="0" lang="pt-B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540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54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802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54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295" marB="342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449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8" y="357188"/>
            <a:ext cx="11215687" cy="6157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828676" y="5226870"/>
            <a:ext cx="2190793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pPr algn="l"/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SISIFO</a:t>
            </a:r>
            <a:endParaRPr lang="pt-B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6300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4" name="Grupo 22"/>
          <p:cNvGrpSpPr>
            <a:grpSpLocks/>
          </p:cNvGrpSpPr>
          <p:nvPr/>
        </p:nvGrpSpPr>
        <p:grpSpPr bwMode="auto">
          <a:xfrm>
            <a:off x="1385135" y="1026157"/>
            <a:ext cx="9613789" cy="3731170"/>
            <a:chOff x="142844" y="2931755"/>
            <a:chExt cx="8643998" cy="3354810"/>
          </a:xfrm>
        </p:grpSpPr>
        <p:sp>
          <p:nvSpPr>
            <p:cNvPr id="3" name="CaixaDeTexto 2"/>
            <p:cNvSpPr txBox="1"/>
            <p:nvPr/>
          </p:nvSpPr>
          <p:spPr>
            <a:xfrm>
              <a:off x="142844" y="2931755"/>
              <a:ext cx="8643998" cy="33548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r>
                <a:rPr lang="pt-BR" sz="3200" b="1" dirty="0">
                  <a:latin typeface="Calibri" panose="020F0502020204030204" pitchFamily="34" charset="0"/>
                </a:rPr>
                <a:t>Excelência na </a:t>
              </a:r>
              <a:r>
                <a:rPr lang="pt-BR" sz="6000" b="1" dirty="0">
                  <a:latin typeface="Calibri" pitchFamily="34" charset="0"/>
                </a:rPr>
                <a:t>EXECUÇÃO</a:t>
              </a:r>
              <a:endParaRPr lang="pt-BR" sz="8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3200" b="1" dirty="0">
                <a:latin typeface="Calibri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000892" y="4071942"/>
              <a:ext cx="1785950" cy="1500198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PROS-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PECÇÃO</a:t>
              </a:r>
            </a:p>
          </p:txBody>
        </p:sp>
        <p:sp>
          <p:nvSpPr>
            <p:cNvPr id="19" name="Pentágono 18"/>
            <p:cNvSpPr/>
            <p:nvPr/>
          </p:nvSpPr>
          <p:spPr>
            <a:xfrm>
              <a:off x="5000628" y="4071942"/>
              <a:ext cx="2786082" cy="1500198"/>
            </a:xfrm>
            <a:prstGeom prst="homePlat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GESTÃO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CARTEIRA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CLIENTES </a:t>
              </a:r>
            </a:p>
          </p:txBody>
        </p:sp>
        <p:sp>
          <p:nvSpPr>
            <p:cNvPr id="17" name="Pentágono 16"/>
            <p:cNvSpPr/>
            <p:nvPr/>
          </p:nvSpPr>
          <p:spPr>
            <a:xfrm>
              <a:off x="3370936" y="4071942"/>
              <a:ext cx="2786082" cy="1500198"/>
            </a:xfrm>
            <a:prstGeom prst="homePlate">
              <a:avLst/>
            </a:prstGeom>
            <a:solidFill>
              <a:srgbClr val="FF99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CONTORNO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DE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OBJEÇÕES</a:t>
              </a:r>
            </a:p>
          </p:txBody>
        </p:sp>
        <p:sp>
          <p:nvSpPr>
            <p:cNvPr id="16" name="Pentágono 15"/>
            <p:cNvSpPr/>
            <p:nvPr/>
          </p:nvSpPr>
          <p:spPr>
            <a:xfrm>
              <a:off x="1785918" y="4071942"/>
              <a:ext cx="2786082" cy="1500198"/>
            </a:xfrm>
            <a:prstGeom prst="homePlate">
              <a:avLst/>
            </a:prstGeom>
            <a:solidFill>
              <a:srgbClr val="FFC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ABORDAGEM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PERSUASIVA</a:t>
              </a:r>
            </a:p>
          </p:txBody>
        </p:sp>
        <p:sp>
          <p:nvSpPr>
            <p:cNvPr id="18" name="Pentágono 17"/>
            <p:cNvSpPr/>
            <p:nvPr/>
          </p:nvSpPr>
          <p:spPr>
            <a:xfrm>
              <a:off x="142844" y="4071942"/>
              <a:ext cx="2571768" cy="1500198"/>
            </a:xfrm>
            <a:prstGeom prst="homePlate">
              <a:avLst/>
            </a:prstGeom>
            <a:solidFill>
              <a:srgbClr val="FFFF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PLANEJAMENTO DA 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PERFORMANCE</a:t>
              </a:r>
            </a:p>
          </p:txBody>
        </p:sp>
      </p:grpSp>
      <p:sp>
        <p:nvSpPr>
          <p:cNvPr id="5" name="Retângulo 4"/>
          <p:cNvSpPr/>
          <p:nvPr/>
        </p:nvSpPr>
        <p:spPr>
          <a:xfrm>
            <a:off x="7827237" y="2465917"/>
            <a:ext cx="3171687" cy="1325176"/>
          </a:xfrm>
          <a:prstGeom prst="rect">
            <a:avLst/>
          </a:pr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045675" y="5256823"/>
            <a:ext cx="6292707" cy="1200329"/>
          </a:xfrm>
          <a:prstGeom prst="rect">
            <a:avLst/>
          </a:prstGeom>
          <a:noFill/>
          <a:ln w="76200">
            <a:solidFill>
              <a:srgbClr val="0099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DESAFIO: FREQUENCIA</a:t>
            </a:r>
          </a:p>
          <a:p>
            <a:pPr algn="ctr"/>
            <a:r>
              <a:rPr lang="pt-BR" sz="32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MAIOR GAP: </a:t>
            </a:r>
            <a:r>
              <a:rPr lang="pt-BR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Conector reto 5"/>
          <p:cNvCxnSpPr>
            <a:cxnSpLocks/>
            <a:stCxn id="5" idx="2"/>
            <a:endCxn id="2" idx="0"/>
          </p:cNvCxnSpPr>
          <p:nvPr/>
        </p:nvCxnSpPr>
        <p:spPr>
          <a:xfrm flipH="1">
            <a:off x="6192029" y="3791093"/>
            <a:ext cx="3221052" cy="1465730"/>
          </a:xfrm>
          <a:prstGeom prst="line">
            <a:avLst/>
          </a:prstGeom>
          <a:ln w="762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17C95A-9CFA-E04E-AF66-3D3F543C4BFE}"/>
              </a:ext>
            </a:extLst>
          </p:cNvPr>
          <p:cNvSpPr/>
          <p:nvPr/>
        </p:nvSpPr>
        <p:spPr>
          <a:xfrm>
            <a:off x="1073749" y="2443267"/>
            <a:ext cx="3171687" cy="1325176"/>
          </a:xfrm>
          <a:prstGeom prst="rect">
            <a:avLst/>
          </a:pr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333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FB943C6B-C7AC-C34B-A7A6-5DE28CD30CC8}"/>
              </a:ext>
            </a:extLst>
          </p:cNvPr>
          <p:cNvSpPr/>
          <p:nvPr/>
        </p:nvSpPr>
        <p:spPr>
          <a:xfrm>
            <a:off x="3550694" y="1490194"/>
            <a:ext cx="4981596" cy="4589846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val 28">
            <a:extLst>
              <a:ext uri="{FF2B5EF4-FFF2-40B4-BE49-F238E27FC236}">
                <a16:creationId xmlns:a16="http://schemas.microsoft.com/office/drawing/2014/main" id="{414A7A6C-728F-AB4D-B33F-9A1EC681D763}"/>
              </a:ext>
            </a:extLst>
          </p:cNvPr>
          <p:cNvSpPr/>
          <p:nvPr/>
        </p:nvSpPr>
        <p:spPr>
          <a:xfrm>
            <a:off x="5284236" y="3130496"/>
            <a:ext cx="1567084" cy="1499115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28">
            <a:extLst>
              <a:ext uri="{FF2B5EF4-FFF2-40B4-BE49-F238E27FC236}">
                <a16:creationId xmlns:a16="http://schemas.microsoft.com/office/drawing/2014/main" id="{E0109B9A-AAAB-4C48-B6BC-E7CCC3DCBF1D}"/>
              </a:ext>
            </a:extLst>
          </p:cNvPr>
          <p:cNvSpPr/>
          <p:nvPr/>
        </p:nvSpPr>
        <p:spPr>
          <a:xfrm>
            <a:off x="4800052" y="2651803"/>
            <a:ext cx="2443727" cy="2310209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28">
            <a:extLst>
              <a:ext uri="{FF2B5EF4-FFF2-40B4-BE49-F238E27FC236}">
                <a16:creationId xmlns:a16="http://schemas.microsoft.com/office/drawing/2014/main" id="{FFCC3592-F7F3-5748-A705-A636A7AB24EA}"/>
              </a:ext>
            </a:extLst>
          </p:cNvPr>
          <p:cNvSpPr/>
          <p:nvPr/>
        </p:nvSpPr>
        <p:spPr>
          <a:xfrm>
            <a:off x="4168278" y="2041247"/>
            <a:ext cx="3707419" cy="3569912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95D1BBC-740D-4D4D-A883-BA34784F23C1}"/>
              </a:ext>
            </a:extLst>
          </p:cNvPr>
          <p:cNvSpPr txBox="1"/>
          <p:nvPr/>
        </p:nvSpPr>
        <p:spPr>
          <a:xfrm>
            <a:off x="7032104" y="235808"/>
            <a:ext cx="4981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MAPA </a:t>
            </a:r>
            <a:r>
              <a:rPr kumimoji="0" lang="pt-BR" sz="28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kumimoji="0" lang="pt-BR" sz="36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POSICIONAMENTO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BF6C894A-5AB4-4B66-A10C-ECE6572CE85F}"/>
              </a:ext>
            </a:extLst>
          </p:cNvPr>
          <p:cNvCxnSpPr/>
          <p:nvPr/>
        </p:nvCxnSpPr>
        <p:spPr>
          <a:xfrm>
            <a:off x="6067778" y="1439333"/>
            <a:ext cx="28222" cy="4791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F7592F7E-376D-40F5-89B0-761D4A80B07F}"/>
              </a:ext>
            </a:extLst>
          </p:cNvPr>
          <p:cNvCxnSpPr/>
          <p:nvPr/>
        </p:nvCxnSpPr>
        <p:spPr>
          <a:xfrm flipH="1" flipV="1">
            <a:off x="1957294" y="3862951"/>
            <a:ext cx="8442595" cy="17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31">
            <a:extLst>
              <a:ext uri="{FF2B5EF4-FFF2-40B4-BE49-F238E27FC236}">
                <a16:creationId xmlns:a16="http://schemas.microsoft.com/office/drawing/2014/main" id="{93FAC54A-7CEA-41AB-8C08-76C4B3A19F85}"/>
              </a:ext>
            </a:extLst>
          </p:cNvPr>
          <p:cNvSpPr/>
          <p:nvPr/>
        </p:nvSpPr>
        <p:spPr>
          <a:xfrm>
            <a:off x="1087611" y="3225959"/>
            <a:ext cx="1487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+ PREÇO BAIXO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Rectangle 33">
            <a:extLst>
              <a:ext uri="{FF2B5EF4-FFF2-40B4-BE49-F238E27FC236}">
                <a16:creationId xmlns:a16="http://schemas.microsoft.com/office/drawing/2014/main" id="{8632668C-7674-4E91-B777-B95BF29F15E3}"/>
              </a:ext>
            </a:extLst>
          </p:cNvPr>
          <p:cNvSpPr/>
          <p:nvPr/>
        </p:nvSpPr>
        <p:spPr>
          <a:xfrm>
            <a:off x="4546971" y="6193722"/>
            <a:ext cx="3092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+ 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RELACIONAMENTO &amp; VÍNCULOS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Rectangle 34">
            <a:extLst>
              <a:ext uri="{FF2B5EF4-FFF2-40B4-BE49-F238E27FC236}">
                <a16:creationId xmlns:a16="http://schemas.microsoft.com/office/drawing/2014/main" id="{7527FC18-8749-43E9-B9D3-ECC62C66F556}"/>
              </a:ext>
            </a:extLst>
          </p:cNvPr>
          <p:cNvSpPr/>
          <p:nvPr/>
        </p:nvSpPr>
        <p:spPr>
          <a:xfrm>
            <a:off x="5071061" y="1049807"/>
            <a:ext cx="2044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+ EFICIÊNCIA TÉCNICA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Rectangle 35">
            <a:extLst>
              <a:ext uri="{FF2B5EF4-FFF2-40B4-BE49-F238E27FC236}">
                <a16:creationId xmlns:a16="http://schemas.microsoft.com/office/drawing/2014/main" id="{9332720F-725E-4EBE-85AA-6FD0263285E6}"/>
              </a:ext>
            </a:extLst>
          </p:cNvPr>
          <p:cNvSpPr/>
          <p:nvPr/>
        </p:nvSpPr>
        <p:spPr>
          <a:xfrm>
            <a:off x="10332366" y="3246508"/>
            <a:ext cx="17182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+ DIFERENCIAÇÃO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EM PR</a:t>
            </a: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ODUTOS,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PORTFÓLIO 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SERVIÇOS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Oval 28">
            <a:extLst>
              <a:ext uri="{FF2B5EF4-FFF2-40B4-BE49-F238E27FC236}">
                <a16:creationId xmlns:a16="http://schemas.microsoft.com/office/drawing/2014/main" id="{8C2B633B-E65B-41BB-B820-E318CF54F461}"/>
              </a:ext>
            </a:extLst>
          </p:cNvPr>
          <p:cNvSpPr/>
          <p:nvPr/>
        </p:nvSpPr>
        <p:spPr>
          <a:xfrm>
            <a:off x="5753756" y="3566192"/>
            <a:ext cx="579366" cy="61112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E5AF393-BDC6-4956-87C1-D9B73F9B0EE1}"/>
              </a:ext>
            </a:extLst>
          </p:cNvPr>
          <p:cNvCxnSpPr/>
          <p:nvPr/>
        </p:nvCxnSpPr>
        <p:spPr>
          <a:xfrm flipH="1">
            <a:off x="1957294" y="1439333"/>
            <a:ext cx="4110484" cy="24236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FAB075-7736-45B8-8388-893F3088408C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020782" y="3862952"/>
            <a:ext cx="4072446" cy="233077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41">
            <a:extLst>
              <a:ext uri="{FF2B5EF4-FFF2-40B4-BE49-F238E27FC236}">
                <a16:creationId xmlns:a16="http://schemas.microsoft.com/office/drawing/2014/main" id="{5B3FF897-621D-4698-95BB-D9D01B904066}"/>
              </a:ext>
            </a:extLst>
          </p:cNvPr>
          <p:cNvSpPr/>
          <p:nvPr/>
        </p:nvSpPr>
        <p:spPr>
          <a:xfrm>
            <a:off x="2100762" y="1940436"/>
            <a:ext cx="20040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ZONA DE BAIXA COMPETITIVIDADE</a:t>
            </a:r>
          </a:p>
        </p:txBody>
      </p:sp>
      <p:sp>
        <p:nvSpPr>
          <p:cNvPr id="26" name="Rectangle 41">
            <a:extLst>
              <a:ext uri="{FF2B5EF4-FFF2-40B4-BE49-F238E27FC236}">
                <a16:creationId xmlns:a16="http://schemas.microsoft.com/office/drawing/2014/main" id="{CF882C84-653B-4C68-A754-B4E1E49D8A12}"/>
              </a:ext>
            </a:extLst>
          </p:cNvPr>
          <p:cNvSpPr/>
          <p:nvPr/>
        </p:nvSpPr>
        <p:spPr>
          <a:xfrm>
            <a:off x="2100762" y="5299650"/>
            <a:ext cx="20040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ZONA DE BAIXA COMPETITIVIDADE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6EEFDA6-4768-1148-BFFD-12A49BAB58A5}"/>
              </a:ext>
            </a:extLst>
          </p:cNvPr>
          <p:cNvSpPr/>
          <p:nvPr/>
        </p:nvSpPr>
        <p:spPr>
          <a:xfrm>
            <a:off x="6876487" y="4671750"/>
            <a:ext cx="118534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8C058E-9D2C-0744-B785-7EA6AE99ED6D}"/>
              </a:ext>
            </a:extLst>
          </p:cNvPr>
          <p:cNvSpPr/>
          <p:nvPr/>
        </p:nvSpPr>
        <p:spPr>
          <a:xfrm>
            <a:off x="7291824" y="2587642"/>
            <a:ext cx="118534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BD6EFC5-BA42-444E-B225-4B751EC1116B}"/>
              </a:ext>
            </a:extLst>
          </p:cNvPr>
          <p:cNvSpPr/>
          <p:nvPr/>
        </p:nvSpPr>
        <p:spPr>
          <a:xfrm rot="14919260">
            <a:off x="4905189" y="2578980"/>
            <a:ext cx="118534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2BEF3CC-B218-FD49-8456-6ADC67E8517A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6977662" y="2651142"/>
            <a:ext cx="378065" cy="2039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1CC70E0-EA61-1D48-BC0C-5ACA1A8B2EA4}"/>
              </a:ext>
            </a:extLst>
          </p:cNvPr>
          <p:cNvCxnSpPr>
            <a:cxnSpLocks/>
            <a:endCxn id="2" idx="4"/>
          </p:cNvCxnSpPr>
          <p:nvPr/>
        </p:nvCxnSpPr>
        <p:spPr>
          <a:xfrm>
            <a:off x="4957905" y="2661694"/>
            <a:ext cx="1977849" cy="2137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C5B9064E-1629-FF43-8CBA-69556499D64A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021531" y="2662384"/>
            <a:ext cx="2358546" cy="2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8">
            <a:extLst>
              <a:ext uri="{FF2B5EF4-FFF2-40B4-BE49-F238E27FC236}">
                <a16:creationId xmlns:a16="http://schemas.microsoft.com/office/drawing/2014/main" id="{CBEB9BD2-9133-0E46-87A4-8CA195A2AC6C}"/>
              </a:ext>
            </a:extLst>
          </p:cNvPr>
          <p:cNvSpPr/>
          <p:nvPr/>
        </p:nvSpPr>
        <p:spPr>
          <a:xfrm>
            <a:off x="7030433" y="2358195"/>
            <a:ext cx="579366" cy="61112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C46182B1-0A45-D945-ACDF-15364D3CA966}"/>
              </a:ext>
            </a:extLst>
          </p:cNvPr>
          <p:cNvSpPr/>
          <p:nvPr/>
        </p:nvSpPr>
        <p:spPr>
          <a:xfrm>
            <a:off x="7690843" y="1920637"/>
            <a:ext cx="1169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ABORDAGEM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CONSULTIVA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2B38EA7A-E8A5-B74A-BEEC-48EEFDF3CCFA}"/>
              </a:ext>
            </a:extLst>
          </p:cNvPr>
          <p:cNvSpPr/>
          <p:nvPr/>
        </p:nvSpPr>
        <p:spPr>
          <a:xfrm>
            <a:off x="6817503" y="4944523"/>
            <a:ext cx="1169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ABORDAGEM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VINCULATIVA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3" name="Rectangle 34">
            <a:extLst>
              <a:ext uri="{FF2B5EF4-FFF2-40B4-BE49-F238E27FC236}">
                <a16:creationId xmlns:a16="http://schemas.microsoft.com/office/drawing/2014/main" id="{1F9E765F-EBA3-604F-A856-F85AD6D911FA}"/>
              </a:ext>
            </a:extLst>
          </p:cNvPr>
          <p:cNvSpPr/>
          <p:nvPr/>
        </p:nvSpPr>
        <p:spPr>
          <a:xfrm>
            <a:off x="3796590" y="2922304"/>
            <a:ext cx="135928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ATRATIVIDADE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COMPETITIVIDADE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D66C4A10-3E89-E849-835E-0A52AB31FA1A}"/>
              </a:ext>
            </a:extLst>
          </p:cNvPr>
          <p:cNvSpPr/>
          <p:nvPr/>
        </p:nvSpPr>
        <p:spPr>
          <a:xfrm>
            <a:off x="10720154" y="5043447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ABORDAGEM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CONSULTIVA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Rectangle 34">
            <a:extLst>
              <a:ext uri="{FF2B5EF4-FFF2-40B4-BE49-F238E27FC236}">
                <a16:creationId xmlns:a16="http://schemas.microsoft.com/office/drawing/2014/main" id="{A225BF6A-5BFD-E340-AE45-B6DD5F5C6F17}"/>
              </a:ext>
            </a:extLst>
          </p:cNvPr>
          <p:cNvSpPr/>
          <p:nvPr/>
        </p:nvSpPr>
        <p:spPr>
          <a:xfrm>
            <a:off x="9807966" y="5542005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ABORDAGEM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VINCULATIVA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" name="Rectangle 34">
            <a:extLst>
              <a:ext uri="{FF2B5EF4-FFF2-40B4-BE49-F238E27FC236}">
                <a16:creationId xmlns:a16="http://schemas.microsoft.com/office/drawing/2014/main" id="{74AF9861-2AA4-8940-AA3C-4A3507EF614C}"/>
              </a:ext>
            </a:extLst>
          </p:cNvPr>
          <p:cNvSpPr/>
          <p:nvPr/>
        </p:nvSpPr>
        <p:spPr>
          <a:xfrm>
            <a:off x="11120381" y="5832084"/>
            <a:ext cx="96532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ATRATIVIDADE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COMPETITIVIDADE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riângulo 13">
            <a:extLst>
              <a:ext uri="{FF2B5EF4-FFF2-40B4-BE49-F238E27FC236}">
                <a16:creationId xmlns:a16="http://schemas.microsoft.com/office/drawing/2014/main" id="{6944AEE6-F557-6540-89CA-15C8B2DB343C}"/>
              </a:ext>
            </a:extLst>
          </p:cNvPr>
          <p:cNvSpPr/>
          <p:nvPr/>
        </p:nvSpPr>
        <p:spPr>
          <a:xfrm rot="1657528">
            <a:off x="10740888" y="5420202"/>
            <a:ext cx="553585" cy="468560"/>
          </a:xfrm>
          <a:prstGeom prst="triangl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F8E14671-D6F2-104E-B73E-71004ADADE66}"/>
              </a:ext>
            </a:extLst>
          </p:cNvPr>
          <p:cNvSpPr/>
          <p:nvPr/>
        </p:nvSpPr>
        <p:spPr>
          <a:xfrm>
            <a:off x="9060262" y="1701274"/>
            <a:ext cx="2230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MANTER O POSICIONAMENTO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 COMPETITIVIDADE, MAS COM ENTREGA SUPERIOR,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AUMENTANDO O ESCOPO DAS SOLUÇÕES…</a:t>
            </a:r>
            <a:endParaRPr kumimoji="0" lang="en-US" sz="1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" name="Oval 28">
            <a:extLst>
              <a:ext uri="{FF2B5EF4-FFF2-40B4-BE49-F238E27FC236}">
                <a16:creationId xmlns:a16="http://schemas.microsoft.com/office/drawing/2014/main" id="{3A388153-2DAA-3F4F-93BA-AC204090F982}"/>
              </a:ext>
            </a:extLst>
          </p:cNvPr>
          <p:cNvSpPr/>
          <p:nvPr/>
        </p:nvSpPr>
        <p:spPr>
          <a:xfrm>
            <a:off x="11073781" y="5376117"/>
            <a:ext cx="112202" cy="1464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6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jogando&#10;&#10;Descrição gerada automaticamente">
            <a:extLst>
              <a:ext uri="{FF2B5EF4-FFF2-40B4-BE49-F238E27FC236}">
                <a16:creationId xmlns:a16="http://schemas.microsoft.com/office/drawing/2014/main" id="{DDF909F8-3EF4-1840-A3B1-2AC36F6368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430530" y="561033"/>
            <a:ext cx="11467327" cy="541071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pt-BR" altLang="pt-BR" sz="6600" b="0" dirty="0">
                <a:solidFill>
                  <a:schemeClr val="bg1"/>
                </a:solidFill>
                <a:latin typeface="Impact" panose="020B0806030902050204" pitchFamily="34" charset="0"/>
              </a:rPr>
              <a:t>CRITÉRIOS &amp; ESTRATÉGIAS </a:t>
            </a:r>
            <a:r>
              <a:rPr lang="pt-BR" altLang="pt-BR" sz="5400" b="0" dirty="0">
                <a:solidFill>
                  <a:schemeClr val="bg1"/>
                </a:solidFill>
                <a:latin typeface="Impact" panose="020B0806030902050204" pitchFamily="34" charset="0"/>
              </a:rPr>
              <a:t>DE</a:t>
            </a:r>
            <a:r>
              <a:rPr lang="pt-BR" altLang="pt-BR" sz="6600" b="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pt-BR" altLang="pt-BR" sz="6600" b="0" u="sng" dirty="0">
                <a:solidFill>
                  <a:schemeClr val="bg1"/>
                </a:solidFill>
                <a:latin typeface="Impact" panose="020B0806030902050204" pitchFamily="34" charset="0"/>
              </a:rPr>
              <a:t>DIFERENCIAÇÃO</a:t>
            </a:r>
          </a:p>
          <a:p>
            <a:pPr algn="l">
              <a:lnSpc>
                <a:spcPct val="0"/>
              </a:lnSpc>
              <a:spcBef>
                <a:spcPct val="50000"/>
              </a:spcBef>
            </a:pPr>
            <a:endParaRPr lang="pt-BR" altLang="pt-BR" sz="4000" b="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pt-BR" altLang="pt-BR" sz="3600" b="0" dirty="0">
                <a:solidFill>
                  <a:schemeClr val="bg1"/>
                </a:solidFill>
                <a:latin typeface="Impact" panose="020B0806030902050204" pitchFamily="34" charset="0"/>
              </a:rPr>
              <a:t>PRODUTO &amp; QUALIDADE INTRÍNSICA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pt-BR" altLang="pt-BR" sz="3600" b="0" dirty="0">
                <a:solidFill>
                  <a:schemeClr val="bg1"/>
                </a:solidFill>
                <a:latin typeface="Impact" panose="020B0806030902050204" pitchFamily="34" charset="0"/>
              </a:rPr>
              <a:t>PRAZOS E PONTUALIDADE NA ENTREGA, PÓS-VENDAS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pt-BR" altLang="pt-BR" sz="3600" b="0" dirty="0">
                <a:solidFill>
                  <a:schemeClr val="bg1"/>
                </a:solidFill>
                <a:latin typeface="Impact" panose="020B0806030902050204" pitchFamily="34" charset="0"/>
              </a:rPr>
              <a:t>PREÇO, CRÉDITO, POLÍTICAS E CONDIÇÕES DE PAGAMENTO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pt-BR" altLang="pt-BR" sz="6000" b="0" u="sng" dirty="0">
                <a:solidFill>
                  <a:schemeClr val="bg1"/>
                </a:solidFill>
                <a:latin typeface="Impact" panose="020B0806030902050204" pitchFamily="34" charset="0"/>
              </a:rPr>
              <a:t>RELACIONAMENTO</a:t>
            </a:r>
            <a:r>
              <a:rPr lang="pt-BR" altLang="pt-BR" sz="3600" b="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942083" name="AutoShape 3"/>
          <p:cNvSpPr>
            <a:spLocks noChangeArrowheads="1"/>
          </p:cNvSpPr>
          <p:nvPr/>
        </p:nvSpPr>
        <p:spPr bwMode="auto">
          <a:xfrm>
            <a:off x="6726069" y="4722350"/>
            <a:ext cx="5318859" cy="1398842"/>
          </a:xfrm>
          <a:prstGeom prst="leftArrow">
            <a:avLst>
              <a:gd name="adj1" fmla="val 50000"/>
              <a:gd name="adj2" fmla="val 43750"/>
            </a:avLst>
          </a:prstGeom>
          <a:solidFill>
            <a:srgbClr val="C00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>
              <a:spcBef>
                <a:spcPct val="50000"/>
              </a:spcBef>
              <a:buFont typeface="Times New Roman" pitchFamily="16" charset="0"/>
              <a:buNone/>
              <a:defRPr/>
            </a:pPr>
            <a:r>
              <a:rPr lang="pt-BR" sz="3200" dirty="0">
                <a:solidFill>
                  <a:schemeClr val="bg1"/>
                </a:solidFill>
                <a:latin typeface="Impact" panose="020B0806030902050204" pitchFamily="34" charset="0"/>
              </a:rPr>
              <a:t>SERVIÇOS</a:t>
            </a:r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Impact" panose="020B0806030902050204" pitchFamily="34" charset="0"/>
              </a:rPr>
              <a:t>COM</a:t>
            </a:r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Impact" panose="020B0806030902050204" pitchFamily="34" charset="0"/>
              </a:rPr>
              <a:t>AGREGAÇÃO DE VALOR</a:t>
            </a:r>
            <a:endParaRPr lang="pt-BR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2089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943A620A-3909-0142-9C53-6419B6FD62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27302" r="13016" b="22698"/>
          <a:stretch/>
        </p:blipFill>
        <p:spPr>
          <a:xfrm>
            <a:off x="1393383" y="4791793"/>
            <a:ext cx="3110037" cy="2066798"/>
          </a:xfrm>
          <a:prstGeom prst="rect">
            <a:avLst/>
          </a:prstGeom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0" y="715627"/>
            <a:ext cx="5408214" cy="2611176"/>
            <a:chOff x="-202570" y="2150400"/>
            <a:chExt cx="3304725" cy="1211528"/>
          </a:xfrm>
          <a:solidFill>
            <a:srgbClr val="00B0F0"/>
          </a:solidFill>
        </p:grpSpPr>
        <p:sp>
          <p:nvSpPr>
            <p:cNvPr id="32" name="Right Arrow 31"/>
            <p:cNvSpPr>
              <a:spLocks noChangeArrowheads="1"/>
            </p:cNvSpPr>
            <p:nvPr/>
          </p:nvSpPr>
          <p:spPr bwMode="auto">
            <a:xfrm rot="19200000">
              <a:off x="-202570" y="2150400"/>
              <a:ext cx="3304725" cy="1211528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FF0000"/>
            </a:solidFill>
            <a:ln>
              <a:noFill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endParaRPr>
            </a:p>
          </p:txBody>
        </p:sp>
        <p:sp>
          <p:nvSpPr>
            <p:cNvPr id="48137" name="TextBox 15"/>
            <p:cNvSpPr txBox="1">
              <a:spLocks noChangeArrowheads="1"/>
            </p:cNvSpPr>
            <p:nvPr/>
          </p:nvSpPr>
          <p:spPr bwMode="auto">
            <a:xfrm rot="19200000">
              <a:off x="-100772" y="2647742"/>
              <a:ext cx="2514600" cy="385564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pt-B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itchFamily="34" charset="0"/>
                </a:rPr>
                <a:t>COMPROMETIMENTO </a:t>
              </a:r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itchFamily="34" charset="0"/>
                </a:rPr>
                <a:t>COM A </a:t>
              </a:r>
              <a:r>
                <a:rPr lang="pt-B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itchFamily="34" charset="0"/>
                </a:rPr>
                <a:t>COLABORAÇÃO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191004" y="1644857"/>
            <a:ext cx="7090771" cy="1371600"/>
            <a:chOff x="2793649" y="3025422"/>
            <a:chExt cx="5207351" cy="1371600"/>
          </a:xfrm>
          <a:solidFill>
            <a:schemeClr val="accent6">
              <a:lumMod val="75000"/>
            </a:schemeClr>
          </a:solidFill>
        </p:grpSpPr>
        <p:sp>
          <p:nvSpPr>
            <p:cNvPr id="24" name="Rectangle 23"/>
            <p:cNvSpPr/>
            <p:nvPr/>
          </p:nvSpPr>
          <p:spPr>
            <a:xfrm>
              <a:off x="2888074" y="3025422"/>
              <a:ext cx="5112926" cy="1371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65500" dist="38100" dir="5400000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endParaRPr>
            </a:p>
          </p:txBody>
        </p:sp>
        <p:sp>
          <p:nvSpPr>
            <p:cNvPr id="48150" name="TextBox 8"/>
            <p:cNvSpPr txBox="1">
              <a:spLocks noChangeArrowheads="1"/>
            </p:cNvSpPr>
            <p:nvPr/>
          </p:nvSpPr>
          <p:spPr bwMode="auto">
            <a:xfrm>
              <a:off x="2887474" y="3068699"/>
              <a:ext cx="496153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2400" b="1" dirty="0">
                  <a:solidFill>
                    <a:schemeClr val="bg1"/>
                  </a:solidFill>
                  <a:cs typeface="Calibri" pitchFamily="34" charset="0"/>
                </a:rPr>
                <a:t>COLABORAÇÃO</a:t>
              </a:r>
              <a:endParaRPr lang="pt-BR" sz="20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48151" name="TextBox 9"/>
            <p:cNvSpPr txBox="1">
              <a:spLocks noChangeArrowheads="1"/>
            </p:cNvSpPr>
            <p:nvPr/>
          </p:nvSpPr>
          <p:spPr bwMode="auto">
            <a:xfrm>
              <a:off x="2793649" y="3140615"/>
              <a:ext cx="496052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pt-BR" sz="1200" b="1" dirty="0">
                  <a:solidFill>
                    <a:schemeClr val="bg1"/>
                  </a:solidFill>
                  <a:cs typeface="Calibri" pitchFamily="34" charset="0"/>
                </a:rPr>
                <a:t> CONECÇÃO COM O NEGÓCIO</a:t>
              </a:r>
            </a:p>
            <a:p>
              <a:pPr algn="r">
                <a:spcBef>
                  <a:spcPct val="50000"/>
                </a:spcBef>
                <a:defRPr/>
              </a:pPr>
              <a:r>
                <a:rPr lang="pt-BR" sz="1200" b="1" dirty="0">
                  <a:solidFill>
                    <a:schemeClr val="bg1"/>
                  </a:solidFill>
                  <a:cs typeface="Calibri" pitchFamily="34" charset="0"/>
                </a:rPr>
                <a:t>FORTES PROPOSTAS DE VALOR</a:t>
              </a:r>
            </a:p>
            <a:p>
              <a:pPr algn="r">
                <a:spcBef>
                  <a:spcPct val="50000"/>
                </a:spcBef>
                <a:defRPr/>
              </a:pPr>
              <a:r>
                <a:rPr lang="pt-BR" sz="1200" b="1" dirty="0">
                  <a:solidFill>
                    <a:schemeClr val="bg1"/>
                  </a:solidFill>
                  <a:cs typeface="Calibri" pitchFamily="34" charset="0"/>
                </a:rPr>
                <a:t> ALINHA AS PARTES INTERESSADAS PARA AÇÃO</a:t>
              </a:r>
            </a:p>
            <a:p>
              <a:pPr algn="r">
                <a:spcBef>
                  <a:spcPct val="50000"/>
                </a:spcBef>
                <a:defRPr/>
              </a:pPr>
              <a:r>
                <a:rPr lang="pt-BR" sz="1200" b="1" dirty="0">
                  <a:solidFill>
                    <a:schemeClr val="bg1"/>
                  </a:solidFill>
                  <a:cs typeface="Calibri" pitchFamily="34" charset="0"/>
                </a:rPr>
                <a:t>  UNIÃO COM EFETIVIDADE PARA ATINGIR OS RESULTADOS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484468" y="3038682"/>
            <a:ext cx="9236119" cy="1371600"/>
            <a:chOff x="1218627" y="4419600"/>
            <a:chExt cx="6782373" cy="1371600"/>
          </a:xfrm>
          <a:solidFill>
            <a:srgbClr val="00B0F0"/>
          </a:solidFill>
        </p:grpSpPr>
        <p:sp>
          <p:nvSpPr>
            <p:cNvPr id="14" name="Rectangle 13"/>
            <p:cNvSpPr/>
            <p:nvPr/>
          </p:nvSpPr>
          <p:spPr>
            <a:xfrm>
              <a:off x="1219200" y="4419600"/>
              <a:ext cx="6781800" cy="1371600"/>
            </a:xfrm>
            <a:prstGeom prst="rect">
              <a:avLst/>
            </a:prstGeom>
            <a:grpFill/>
            <a:ln>
              <a:noFill/>
            </a:ln>
            <a:effectLst>
              <a:outerShdw blurRad="65500" dist="38100" dir="5400000" rotWithShape="0">
                <a:srgbClr val="000000">
                  <a:alpha val="40000"/>
                </a:srgbClr>
              </a:outerShdw>
              <a:reflection stA="50000" endPos="75000" dist="127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00" b="1" dirty="0">
                <a:solidFill>
                  <a:schemeClr val="bg2"/>
                </a:solidFill>
                <a:latin typeface="Calibri" panose="020F0502020204030204" pitchFamily="34" charset="0"/>
                <a:cs typeface="Calibri" pitchFamily="34" charset="0"/>
              </a:endParaRPr>
            </a:p>
          </p:txBody>
        </p:sp>
        <p:sp>
          <p:nvSpPr>
            <p:cNvPr id="48144" name="TextBox 4"/>
            <p:cNvSpPr txBox="1">
              <a:spLocks noChangeArrowheads="1"/>
            </p:cNvSpPr>
            <p:nvPr/>
          </p:nvSpPr>
          <p:spPr bwMode="auto">
            <a:xfrm>
              <a:off x="1218627" y="4463141"/>
              <a:ext cx="663040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2400" b="1" dirty="0">
                  <a:solidFill>
                    <a:schemeClr val="bg1"/>
                  </a:solidFill>
                  <a:cs typeface="Calibri" pitchFamily="34" charset="0"/>
                </a:rPr>
                <a:t>RELACIONAMENTO</a:t>
              </a:r>
              <a:endParaRPr lang="pt-BR" sz="20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48145" name="TextBox 5"/>
            <p:cNvSpPr txBox="1">
              <a:spLocks noChangeArrowheads="1"/>
            </p:cNvSpPr>
            <p:nvPr/>
          </p:nvSpPr>
          <p:spPr bwMode="auto">
            <a:xfrm>
              <a:off x="3009292" y="4812380"/>
              <a:ext cx="3493433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chemeClr val="bg1"/>
                  </a:solidFill>
                  <a:cs typeface="Calibri" pitchFamily="34" charset="0"/>
                </a:rPr>
                <a:t> CONHECIMENTO DO PRODUTO E SERVIÇO</a:t>
              </a:r>
            </a:p>
            <a:p>
              <a:pPr algn="l"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chemeClr val="bg1"/>
                  </a:solidFill>
                  <a:cs typeface="Calibri" pitchFamily="34" charset="0"/>
                </a:rPr>
                <a:t> LEALDADE E INTEGRIDADE</a:t>
              </a:r>
            </a:p>
            <a:p>
              <a:pPr algn="l"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chemeClr val="bg1"/>
                  </a:solidFill>
                  <a:cs typeface="Calibri" pitchFamily="34" charset="0"/>
                </a:rPr>
                <a:t> RECEPTIVIDADE</a:t>
              </a:r>
            </a:p>
          </p:txBody>
        </p:sp>
        <p:sp>
          <p:nvSpPr>
            <p:cNvPr id="48146" name="TextBox 6"/>
            <p:cNvSpPr txBox="1">
              <a:spLocks noChangeArrowheads="1"/>
            </p:cNvSpPr>
            <p:nvPr/>
          </p:nvSpPr>
          <p:spPr bwMode="auto">
            <a:xfrm>
              <a:off x="3536301" y="4763166"/>
              <a:ext cx="3200885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chemeClr val="bg1"/>
                  </a:solidFill>
                  <a:cs typeface="Calibri" pitchFamily="34" charset="0"/>
                </a:rPr>
                <a:t> ESCUTA</a:t>
              </a:r>
            </a:p>
            <a:p>
              <a:pPr algn="r"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chemeClr val="bg1"/>
                  </a:solidFill>
                  <a:cs typeface="Calibri" pitchFamily="34" charset="0"/>
                </a:rPr>
                <a:t> CONFIANÇA</a:t>
              </a:r>
            </a:p>
            <a:p>
              <a:pPr algn="r"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chemeClr val="bg1"/>
                  </a:solidFill>
                  <a:cs typeface="Calibri" pitchFamily="34" charset="0"/>
                </a:rPr>
                <a:t> APRECIAÇÃO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814188" y="175874"/>
            <a:ext cx="5131481" cy="1454696"/>
            <a:chOff x="4342919" y="1557042"/>
            <a:chExt cx="3658081" cy="1454696"/>
          </a:xfrm>
          <a:solidFill>
            <a:srgbClr val="FF9900"/>
          </a:solidFill>
        </p:grpSpPr>
        <p:sp>
          <p:nvSpPr>
            <p:cNvPr id="28" name="Rectangle 27"/>
            <p:cNvSpPr/>
            <p:nvPr/>
          </p:nvSpPr>
          <p:spPr>
            <a:xfrm>
              <a:off x="4343400" y="1640138"/>
              <a:ext cx="3657600" cy="13716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65500" dist="38100" dir="5400000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itchFamily="34" charset="0"/>
              </a:endParaRPr>
            </a:p>
          </p:txBody>
        </p:sp>
        <p:sp>
          <p:nvSpPr>
            <p:cNvPr id="48141" name="TextBox 12"/>
            <p:cNvSpPr txBox="1">
              <a:spLocks noChangeArrowheads="1"/>
            </p:cNvSpPr>
            <p:nvPr/>
          </p:nvSpPr>
          <p:spPr bwMode="auto">
            <a:xfrm>
              <a:off x="4342919" y="1557042"/>
              <a:ext cx="328066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pt-BR" sz="2400" b="1" dirty="0">
                  <a:solidFill>
                    <a:srgbClr val="002060"/>
                  </a:solidFill>
                  <a:cs typeface="Calibri" pitchFamily="34" charset="0"/>
                </a:rPr>
                <a:t>PARCERIA</a:t>
              </a:r>
              <a:r>
                <a:rPr lang="pt-BR" sz="2000" b="1" dirty="0">
                  <a:solidFill>
                    <a:srgbClr val="002060"/>
                  </a:solidFill>
                  <a:cs typeface="Calibri" pitchFamily="34" charset="0"/>
                </a:rPr>
                <a:t> ESTRATÉGICA</a:t>
              </a:r>
            </a:p>
          </p:txBody>
        </p:sp>
        <p:sp>
          <p:nvSpPr>
            <p:cNvPr id="48142" name="TextBox 13"/>
            <p:cNvSpPr txBox="1">
              <a:spLocks noChangeArrowheads="1"/>
            </p:cNvSpPr>
            <p:nvPr/>
          </p:nvSpPr>
          <p:spPr bwMode="auto">
            <a:xfrm>
              <a:off x="4343399" y="2002088"/>
              <a:ext cx="354194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rgbClr val="002060"/>
                  </a:solidFill>
                  <a:cs typeface="Calibri" pitchFamily="34" charset="0"/>
                </a:rPr>
                <a:t> AGENDA COMPARTILHADA</a:t>
              </a:r>
            </a:p>
            <a:p>
              <a:pPr algn="r"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rgbClr val="002060"/>
                  </a:solidFill>
                  <a:cs typeface="Calibri" pitchFamily="34" charset="0"/>
                </a:rPr>
                <a:t> COLABORAÇÃO MULTIFUNCIONAL</a:t>
              </a:r>
            </a:p>
            <a:p>
              <a:pPr algn="r">
                <a:spcBef>
                  <a:spcPct val="50000"/>
                </a:spcBef>
                <a:defRPr/>
              </a:pPr>
              <a:r>
                <a:rPr lang="pt-BR" sz="1400" b="1" dirty="0">
                  <a:solidFill>
                    <a:srgbClr val="002060"/>
                  </a:solidFill>
                  <a:cs typeface="Calibri" pitchFamily="34" charset="0"/>
                </a:rPr>
                <a:t> INICIATIVAS CO-DESENVOLVIDAS</a:t>
              </a:r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ED4C35FF-C4A4-8947-ACDA-B0373A63F8C1}"/>
              </a:ext>
            </a:extLst>
          </p:cNvPr>
          <p:cNvSpPr/>
          <p:nvPr/>
        </p:nvSpPr>
        <p:spPr>
          <a:xfrm>
            <a:off x="3960977" y="4368628"/>
            <a:ext cx="53720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8000" b="1" i="1" dirty="0">
                <a:solidFill>
                  <a:schemeClr val="bg2">
                    <a:lumMod val="75000"/>
                  </a:schemeClr>
                </a:solidFill>
                <a:latin typeface="Chalkduster" panose="03050602040202020205" pitchFamily="66" charset="77"/>
                <a:cs typeface="Calibri" pitchFamily="34" charset="0"/>
              </a:rPr>
              <a:t>amizade</a:t>
            </a:r>
            <a:endParaRPr lang="pt-BR" sz="7200" b="1" i="1" dirty="0">
              <a:solidFill>
                <a:schemeClr val="bg2">
                  <a:lumMod val="75000"/>
                </a:schemeClr>
              </a:solidFill>
              <a:latin typeface="Chalkduster" panose="03050602040202020205" pitchFamily="66" charset="77"/>
              <a:cs typeface="Calibri" pitchFamily="34" charset="0"/>
            </a:endParaRPr>
          </a:p>
        </p:txBody>
      </p:sp>
      <p:pic>
        <p:nvPicPr>
          <p:cNvPr id="19" name="Google Shape;602;ge561a02392_0_105">
            <a:extLst>
              <a:ext uri="{FF2B5EF4-FFF2-40B4-BE49-F238E27FC236}">
                <a16:creationId xmlns:a16="http://schemas.microsoft.com/office/drawing/2014/main" id="{8C0C0F03-5493-0B41-96FB-73AD71207F3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6856" r="16856"/>
          <a:stretch/>
        </p:blipFill>
        <p:spPr>
          <a:xfrm>
            <a:off x="9945669" y="258970"/>
            <a:ext cx="1859023" cy="138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95;p44">
            <a:extLst>
              <a:ext uri="{FF2B5EF4-FFF2-40B4-BE49-F238E27FC236}">
                <a16:creationId xmlns:a16="http://schemas.microsoft.com/office/drawing/2014/main" id="{C9116AF9-570A-384C-8D01-A11BC1E895D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6856" r="16856"/>
          <a:stretch/>
        </p:blipFill>
        <p:spPr>
          <a:xfrm>
            <a:off x="9945669" y="1630537"/>
            <a:ext cx="1859024" cy="275503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3964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1421130" y="1642448"/>
            <a:ext cx="8458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endParaRPr lang="pt-BR" altLang="pt-BR" b="1" dirty="0">
              <a:latin typeface="Calibri" panose="020F0502020204030204" pitchFamily="34" charset="0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160780" y="445473"/>
            <a:ext cx="9563100" cy="708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pt-BR" altLang="pt-BR" u="sng" dirty="0">
                <a:solidFill>
                  <a:srgbClr val="FF0000"/>
                </a:solidFill>
                <a:latin typeface="Impact" panose="020B0806030902050204" pitchFamily="34" charset="0"/>
              </a:rPr>
              <a:t>PREMISSA 1</a:t>
            </a:r>
            <a:r>
              <a:rPr lang="pt-BR" altLang="pt-BR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pt-BR" altLang="pt-BR" sz="3600" dirty="0">
                <a:solidFill>
                  <a:srgbClr val="FF0000"/>
                </a:solidFill>
                <a:latin typeface="Impact" panose="020B0806030902050204" pitchFamily="34" charset="0"/>
              </a:rPr>
              <a:t>DA</a:t>
            </a:r>
            <a:r>
              <a:rPr lang="pt-BR" altLang="pt-BR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pt-BR" altLang="pt-BR" u="sng" dirty="0">
                <a:solidFill>
                  <a:srgbClr val="FF0000"/>
                </a:solidFill>
                <a:latin typeface="Impact" panose="020B0806030902050204" pitchFamily="34" charset="0"/>
              </a:rPr>
              <a:t>GESTÃO </a:t>
            </a:r>
            <a:r>
              <a:rPr lang="pt-BR" altLang="pt-BR" sz="3600" u="sng" dirty="0">
                <a:solidFill>
                  <a:srgbClr val="FF0000"/>
                </a:solidFill>
                <a:latin typeface="Impact" panose="020B0806030902050204" pitchFamily="34" charset="0"/>
              </a:rPr>
              <a:t>DA</a:t>
            </a:r>
            <a:r>
              <a:rPr lang="pt-BR" altLang="pt-BR" u="sng" dirty="0">
                <a:solidFill>
                  <a:srgbClr val="FF0000"/>
                </a:solidFill>
                <a:latin typeface="Impact" panose="020B0806030902050204" pitchFamily="34" charset="0"/>
              </a:rPr>
              <a:t> CARTEIRA:</a:t>
            </a:r>
            <a:br>
              <a:rPr lang="pt-BR" altLang="pt-BR" sz="3200" dirty="0">
                <a:solidFill>
                  <a:srgbClr val="FF0000"/>
                </a:solidFill>
                <a:latin typeface="Impact" panose="020B0806030902050204" pitchFamily="34" charset="0"/>
              </a:rPr>
            </a:br>
            <a:r>
              <a:rPr lang="pt-BR" altLang="pt-BR" sz="3200" dirty="0">
                <a:solidFill>
                  <a:srgbClr val="FF0000"/>
                </a:solidFill>
                <a:latin typeface="Impact" panose="020B0806030902050204" pitchFamily="34" charset="0"/>
              </a:rPr>
              <a:t>CLIENTES GERAM </a:t>
            </a:r>
            <a:r>
              <a:rPr lang="pt-BR" altLang="pt-BR" sz="3200" u="sng" dirty="0">
                <a:solidFill>
                  <a:srgbClr val="FF0000"/>
                </a:solidFill>
                <a:latin typeface="Impact" panose="020B0806030902050204" pitchFamily="34" charset="0"/>
              </a:rPr>
              <a:t>RETORNOS</a:t>
            </a:r>
            <a:r>
              <a:rPr lang="pt-BR" altLang="pt-BR" sz="3200" dirty="0">
                <a:solidFill>
                  <a:srgbClr val="FF0000"/>
                </a:solidFill>
                <a:latin typeface="Impact" panose="020B0806030902050204" pitchFamily="34" charset="0"/>
              </a:rPr>
              <a:t> DIFERENTES PARA A EMPRESA SEGUNDO O CUSTO DE SERVIR...</a:t>
            </a:r>
            <a:endParaRPr lang="en-US" altLang="pt-BR" sz="32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56676" name="Pyr1"/>
          <p:cNvSpPr>
            <a:spLocks noEditPoints="1" noChangeArrowheads="1"/>
          </p:cNvSpPr>
          <p:nvPr/>
        </p:nvSpPr>
        <p:spPr bwMode="auto">
          <a:xfrm>
            <a:off x="3397568" y="2596536"/>
            <a:ext cx="895350" cy="1001712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5400 w 21600"/>
              <a:gd name="T10" fmla="*/ 11800 h 21600"/>
              <a:gd name="T11" fmla="*/ 16200 w 21600"/>
              <a:gd name="T12" fmla="*/ 20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rgbClr val="4D4D4D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b="1" dirty="0"/>
          </a:p>
        </p:txBody>
      </p:sp>
      <p:sp>
        <p:nvSpPr>
          <p:cNvPr id="155653" name="Pyr2"/>
          <p:cNvSpPr>
            <a:spLocks noEditPoints="1" noChangeArrowheads="1"/>
          </p:cNvSpPr>
          <p:nvPr/>
        </p:nvSpPr>
        <p:spPr bwMode="auto">
          <a:xfrm>
            <a:off x="2878456" y="3598248"/>
            <a:ext cx="1928813" cy="10874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5787 w 21600"/>
              <a:gd name="T13" fmla="*/ 500 h 21600"/>
              <a:gd name="T14" fmla="*/ 15812 w 21600"/>
              <a:gd name="T15" fmla="*/ 21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87" y="0"/>
                </a:moveTo>
                <a:lnTo>
                  <a:pt x="15812" y="0"/>
                </a:lnTo>
                <a:lnTo>
                  <a:pt x="21600" y="21600"/>
                </a:lnTo>
                <a:lnTo>
                  <a:pt x="0" y="21600"/>
                </a:lnTo>
                <a:lnTo>
                  <a:pt x="5787" y="0"/>
                </a:lnTo>
                <a:close/>
              </a:path>
            </a:pathLst>
          </a:custGeom>
          <a:solidFill>
            <a:srgbClr val="00B050"/>
          </a:solidFill>
          <a:ln w="28575">
            <a:solidFill>
              <a:srgbClr val="4D4D4D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pt-BR" sz="2000" b="1" dirty="0"/>
          </a:p>
        </p:txBody>
      </p:sp>
      <p:sp>
        <p:nvSpPr>
          <p:cNvPr id="119814" name="Pyr3"/>
          <p:cNvSpPr>
            <a:spLocks noEditPoints="1" noChangeArrowheads="1"/>
          </p:cNvSpPr>
          <p:nvPr/>
        </p:nvSpPr>
        <p:spPr bwMode="auto">
          <a:xfrm>
            <a:off x="2377553" y="4638062"/>
            <a:ext cx="2957513" cy="10064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5287 w 21600"/>
              <a:gd name="T13" fmla="*/ 500 h 21600"/>
              <a:gd name="T14" fmla="*/ 16312 w 21600"/>
              <a:gd name="T15" fmla="*/ 21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768" y="0"/>
                </a:moveTo>
                <a:lnTo>
                  <a:pt x="17831" y="0"/>
                </a:lnTo>
                <a:lnTo>
                  <a:pt x="21600" y="21600"/>
                </a:lnTo>
                <a:lnTo>
                  <a:pt x="0" y="21600"/>
                </a:lnTo>
                <a:lnTo>
                  <a:pt x="3768" y="0"/>
                </a:lnTo>
                <a:close/>
              </a:path>
            </a:pathLst>
          </a:custGeom>
          <a:solidFill>
            <a:srgbClr val="FF0000"/>
          </a:solidFill>
          <a:ln w="28575">
            <a:solidFill>
              <a:srgbClr val="4D4D4D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b="1" dirty="0"/>
          </a:p>
        </p:txBody>
      </p:sp>
      <p:sp>
        <p:nvSpPr>
          <p:cNvPr id="119815" name="Pyr1"/>
          <p:cNvSpPr>
            <a:spLocks noEditPoints="1" noChangeArrowheads="1"/>
          </p:cNvSpPr>
          <p:nvPr/>
        </p:nvSpPr>
        <p:spPr bwMode="auto">
          <a:xfrm flipV="1">
            <a:off x="5226368" y="4653936"/>
            <a:ext cx="868362" cy="9906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5400 w 21600"/>
              <a:gd name="T10" fmla="*/ 11800 h 21600"/>
              <a:gd name="T11" fmla="*/ 16200 w 21600"/>
              <a:gd name="T12" fmla="*/ 20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FF0000"/>
          </a:solidFill>
          <a:ln w="28575">
            <a:solidFill>
              <a:srgbClr val="4D4D4D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b="1" dirty="0"/>
          </a:p>
        </p:txBody>
      </p:sp>
      <p:sp>
        <p:nvSpPr>
          <p:cNvPr id="155656" name="Pyr2"/>
          <p:cNvSpPr>
            <a:spLocks noEditPoints="1" noChangeArrowheads="1"/>
          </p:cNvSpPr>
          <p:nvPr/>
        </p:nvSpPr>
        <p:spPr bwMode="auto">
          <a:xfrm flipV="1">
            <a:off x="4691381" y="3564912"/>
            <a:ext cx="1928813" cy="10890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5787 w 21600"/>
              <a:gd name="T13" fmla="*/ 500 h 21600"/>
              <a:gd name="T14" fmla="*/ 15812 w 21600"/>
              <a:gd name="T15" fmla="*/ 21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87" y="0"/>
                </a:moveTo>
                <a:lnTo>
                  <a:pt x="15812" y="0"/>
                </a:lnTo>
                <a:lnTo>
                  <a:pt x="21600" y="21600"/>
                </a:lnTo>
                <a:lnTo>
                  <a:pt x="0" y="21600"/>
                </a:lnTo>
                <a:lnTo>
                  <a:pt x="5787" y="0"/>
                </a:lnTo>
                <a:close/>
              </a:path>
            </a:pathLst>
          </a:custGeom>
          <a:solidFill>
            <a:srgbClr val="00B050"/>
          </a:solidFill>
          <a:ln w="28575">
            <a:solidFill>
              <a:srgbClr val="4D4D4D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pt-BR" sz="2400" b="1" dirty="0"/>
          </a:p>
        </p:txBody>
      </p:sp>
      <p:sp>
        <p:nvSpPr>
          <p:cNvPr id="156681" name="Pyr3"/>
          <p:cNvSpPr>
            <a:spLocks noEditPoints="1" noChangeArrowheads="1"/>
          </p:cNvSpPr>
          <p:nvPr/>
        </p:nvSpPr>
        <p:spPr bwMode="auto">
          <a:xfrm flipV="1">
            <a:off x="4177031" y="2596537"/>
            <a:ext cx="2957513" cy="9683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5287 w 21600"/>
              <a:gd name="T13" fmla="*/ 500 h 21600"/>
              <a:gd name="T14" fmla="*/ 16312 w 21600"/>
              <a:gd name="T15" fmla="*/ 21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768" y="0"/>
                </a:moveTo>
                <a:lnTo>
                  <a:pt x="17831" y="0"/>
                </a:lnTo>
                <a:lnTo>
                  <a:pt x="21600" y="21600"/>
                </a:lnTo>
                <a:lnTo>
                  <a:pt x="0" y="21600"/>
                </a:lnTo>
                <a:lnTo>
                  <a:pt x="3768" y="0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rgbClr val="4D4D4D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b="1" dirty="0"/>
          </a:p>
        </p:txBody>
      </p:sp>
      <p:sp>
        <p:nvSpPr>
          <p:cNvPr id="119818" name="Text Box 13"/>
          <p:cNvSpPr txBox="1">
            <a:spLocks noChangeArrowheads="1"/>
          </p:cNvSpPr>
          <p:nvPr/>
        </p:nvSpPr>
        <p:spPr bwMode="auto">
          <a:xfrm>
            <a:off x="2899093" y="2199662"/>
            <a:ext cx="11604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pt-BR" altLang="pt-BR" sz="1600" b="1" dirty="0">
                <a:latin typeface="Calibri" panose="020F0502020204030204" pitchFamily="34" charset="0"/>
              </a:rPr>
              <a:t>% CLIENTES</a:t>
            </a:r>
            <a:endParaRPr kumimoji="1" lang="pt-BR" altLang="pt-BR" sz="1600" b="1" i="1" dirty="0">
              <a:latin typeface="Calibri" panose="020F0502020204030204" pitchFamily="34" charset="0"/>
            </a:endParaRPr>
          </a:p>
        </p:txBody>
      </p:sp>
      <p:sp>
        <p:nvSpPr>
          <p:cNvPr id="119819" name="Text Box 14"/>
          <p:cNvSpPr txBox="1">
            <a:spLocks noChangeArrowheads="1"/>
          </p:cNvSpPr>
          <p:nvPr/>
        </p:nvSpPr>
        <p:spPr bwMode="auto">
          <a:xfrm>
            <a:off x="4873944" y="2199662"/>
            <a:ext cx="17303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pt-BR" altLang="pt-BR" sz="1600" b="1" dirty="0">
                <a:latin typeface="Calibri" panose="020F0502020204030204" pitchFamily="34" charset="0"/>
              </a:rPr>
              <a:t>% RENTABILIDADE</a:t>
            </a:r>
            <a:endParaRPr kumimoji="1" lang="pt-BR" altLang="pt-BR" sz="1600" b="1" i="1" dirty="0">
              <a:latin typeface="Calibri" panose="020F0502020204030204" pitchFamily="34" charset="0"/>
            </a:endParaRPr>
          </a:p>
        </p:txBody>
      </p:sp>
      <p:sp>
        <p:nvSpPr>
          <p:cNvPr id="103436" name="Text Box 15"/>
          <p:cNvSpPr txBox="1">
            <a:spLocks noChangeArrowheads="1"/>
          </p:cNvSpPr>
          <p:nvPr/>
        </p:nvSpPr>
        <p:spPr bwMode="auto">
          <a:xfrm>
            <a:off x="3596005" y="4923811"/>
            <a:ext cx="495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pt-BR" altLang="pt-BR" sz="2400">
                <a:solidFill>
                  <a:schemeClr val="bg1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119821" name="Text Box 16"/>
          <p:cNvSpPr txBox="1">
            <a:spLocks noChangeArrowheads="1"/>
          </p:cNvSpPr>
          <p:nvPr/>
        </p:nvSpPr>
        <p:spPr bwMode="auto">
          <a:xfrm>
            <a:off x="3596005" y="3963374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pt-BR" alt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103438" name="Text Box 17"/>
          <p:cNvSpPr txBox="1">
            <a:spLocks noChangeArrowheads="1"/>
          </p:cNvSpPr>
          <p:nvPr/>
        </p:nvSpPr>
        <p:spPr bwMode="auto">
          <a:xfrm>
            <a:off x="3676969" y="2991824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pt-BR" altLang="pt-BR" sz="2400">
                <a:solidFill>
                  <a:schemeClr val="bg1"/>
                </a:solidFill>
                <a:latin typeface="Calibri" panose="020F0502020204030204" pitchFamily="34" charset="0"/>
              </a:rPr>
              <a:t>5</a:t>
            </a:r>
          </a:p>
        </p:txBody>
      </p:sp>
      <p:sp>
        <p:nvSpPr>
          <p:cNvPr id="119823" name="Text Box 18"/>
          <p:cNvSpPr txBox="1">
            <a:spLocks noChangeArrowheads="1"/>
          </p:cNvSpPr>
          <p:nvPr/>
        </p:nvSpPr>
        <p:spPr bwMode="auto">
          <a:xfrm>
            <a:off x="2663228" y="2975740"/>
            <a:ext cx="6161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pt-BR" altLang="pt-BR" sz="1600" b="1" dirty="0">
                <a:latin typeface="Calibri" panose="020F0502020204030204" pitchFamily="34" charset="0"/>
              </a:rPr>
              <a:t>ALTO</a:t>
            </a:r>
          </a:p>
        </p:txBody>
      </p:sp>
      <p:sp>
        <p:nvSpPr>
          <p:cNvPr id="119824" name="Text Box 19"/>
          <p:cNvSpPr txBox="1">
            <a:spLocks noChangeArrowheads="1"/>
          </p:cNvSpPr>
          <p:nvPr/>
        </p:nvSpPr>
        <p:spPr bwMode="auto">
          <a:xfrm>
            <a:off x="2079943" y="3966548"/>
            <a:ext cx="787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pt-BR" altLang="pt-BR" sz="1600" b="1" dirty="0">
                <a:latin typeface="Calibri" panose="020F0502020204030204" pitchFamily="34" charset="0"/>
              </a:rPr>
              <a:t>MÉDIO</a:t>
            </a:r>
          </a:p>
        </p:txBody>
      </p:sp>
      <p:sp>
        <p:nvSpPr>
          <p:cNvPr id="119825" name="Text Box 20"/>
          <p:cNvSpPr txBox="1">
            <a:spLocks noChangeArrowheads="1"/>
          </p:cNvSpPr>
          <p:nvPr/>
        </p:nvSpPr>
        <p:spPr bwMode="auto">
          <a:xfrm>
            <a:off x="1760856" y="4971437"/>
            <a:ext cx="8223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pt-BR" altLang="pt-BR" sz="1600" b="1" dirty="0">
                <a:latin typeface="Calibri" panose="020F0502020204030204" pitchFamily="34" charset="0"/>
              </a:rPr>
              <a:t>BÁSICO</a:t>
            </a:r>
          </a:p>
        </p:txBody>
      </p:sp>
      <p:sp>
        <p:nvSpPr>
          <p:cNvPr id="103442" name="Text Box 21"/>
          <p:cNvSpPr txBox="1">
            <a:spLocks noChangeArrowheads="1"/>
          </p:cNvSpPr>
          <p:nvPr/>
        </p:nvSpPr>
        <p:spPr bwMode="auto">
          <a:xfrm>
            <a:off x="5447030" y="2942611"/>
            <a:ext cx="495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pt-BR" altLang="pt-BR" sz="2400">
                <a:solidFill>
                  <a:schemeClr val="bg1"/>
                </a:solidFill>
                <a:latin typeface="Calibri" panose="020F0502020204030204" pitchFamily="34" charset="0"/>
              </a:rPr>
              <a:t>65</a:t>
            </a:r>
          </a:p>
        </p:txBody>
      </p:sp>
      <p:sp>
        <p:nvSpPr>
          <p:cNvPr id="119827" name="Text Box 22"/>
          <p:cNvSpPr txBox="1">
            <a:spLocks noChangeArrowheads="1"/>
          </p:cNvSpPr>
          <p:nvPr/>
        </p:nvSpPr>
        <p:spPr bwMode="auto">
          <a:xfrm>
            <a:off x="5447030" y="3933211"/>
            <a:ext cx="495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pt-BR" alt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103444" name="Text Box 23"/>
          <p:cNvSpPr txBox="1">
            <a:spLocks noChangeArrowheads="1"/>
          </p:cNvSpPr>
          <p:nvPr/>
        </p:nvSpPr>
        <p:spPr bwMode="auto">
          <a:xfrm>
            <a:off x="5510531" y="4847611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pt-BR" altLang="pt-BR" sz="2400">
                <a:solidFill>
                  <a:schemeClr val="bg1"/>
                </a:solidFill>
                <a:latin typeface="Calibri" panose="020F0502020204030204" pitchFamily="34" charset="0"/>
              </a:rPr>
              <a:t>5</a:t>
            </a:r>
          </a:p>
        </p:txBody>
      </p:sp>
      <p:sp>
        <p:nvSpPr>
          <p:cNvPr id="119829" name="Text Box 24"/>
          <p:cNvSpPr txBox="1">
            <a:spLocks noChangeArrowheads="1"/>
          </p:cNvSpPr>
          <p:nvPr/>
        </p:nvSpPr>
        <p:spPr bwMode="auto">
          <a:xfrm>
            <a:off x="1658461" y="5930287"/>
            <a:ext cx="8072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pt-BR" altLang="pt-BR" sz="1200" b="1" dirty="0">
                <a:latin typeface="Calibri" panose="020F0502020204030204" pitchFamily="34" charset="0"/>
              </a:rPr>
              <a:t>NUMA MEDIA GLOBAL, POUCOS CLIENTES GERAM A MAIOR PARTE DOS LUCROS.  UMA PARCELA DA CARTEIRA DE CLIENTES GERA A</a:t>
            </a:r>
            <a:r>
              <a:rPr lang="pt-BR" altLang="pt-BR" sz="1200" b="1" u="sng" dirty="0">
                <a:latin typeface="Calibri" panose="020F0502020204030204" pitchFamily="34" charset="0"/>
              </a:rPr>
              <a:t> MAIOR PARTE</a:t>
            </a:r>
            <a:r>
              <a:rPr lang="pt-BR" altLang="pt-BR" sz="1200" b="1" dirty="0">
                <a:latin typeface="Calibri" panose="020F0502020204030204" pitchFamily="34" charset="0"/>
              </a:rPr>
              <a:t> DOS LUCROS,  COMPENSANDO AQUELES QUE GERAM PREJUÍZO.</a:t>
            </a:r>
            <a:endParaRPr lang="en-US" altLang="pt-BR" sz="1200" b="1" dirty="0">
              <a:latin typeface="Calibri" panose="020F0502020204030204" pitchFamily="34" charset="0"/>
            </a:endParaRPr>
          </a:p>
        </p:txBody>
      </p:sp>
      <p:sp>
        <p:nvSpPr>
          <p:cNvPr id="156694" name="Pyr1"/>
          <p:cNvSpPr>
            <a:spLocks noEditPoints="1" noChangeArrowheads="1"/>
          </p:cNvSpPr>
          <p:nvPr/>
        </p:nvSpPr>
        <p:spPr bwMode="auto">
          <a:xfrm>
            <a:off x="7077393" y="2604474"/>
            <a:ext cx="895350" cy="1001713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5400 w 21600"/>
              <a:gd name="T10" fmla="*/ 11800 h 21600"/>
              <a:gd name="T11" fmla="*/ 16200 w 21600"/>
              <a:gd name="T12" fmla="*/ 20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rgbClr val="4D4D4D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b="1" dirty="0"/>
          </a:p>
        </p:txBody>
      </p:sp>
      <p:sp>
        <p:nvSpPr>
          <p:cNvPr id="155674" name="Pyr2"/>
          <p:cNvSpPr>
            <a:spLocks noEditPoints="1" noChangeArrowheads="1"/>
          </p:cNvSpPr>
          <p:nvPr/>
        </p:nvSpPr>
        <p:spPr bwMode="auto">
          <a:xfrm>
            <a:off x="6558281" y="3606187"/>
            <a:ext cx="1928813" cy="108743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5787 w 21600"/>
              <a:gd name="T13" fmla="*/ 500 h 21600"/>
              <a:gd name="T14" fmla="*/ 15812 w 21600"/>
              <a:gd name="T15" fmla="*/ 21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787" y="0"/>
                </a:moveTo>
                <a:lnTo>
                  <a:pt x="15812" y="0"/>
                </a:lnTo>
                <a:lnTo>
                  <a:pt x="21600" y="21600"/>
                </a:lnTo>
                <a:lnTo>
                  <a:pt x="0" y="21600"/>
                </a:lnTo>
                <a:lnTo>
                  <a:pt x="5787" y="0"/>
                </a:lnTo>
                <a:close/>
              </a:path>
            </a:pathLst>
          </a:custGeom>
          <a:solidFill>
            <a:srgbClr val="00B050"/>
          </a:solidFill>
          <a:ln w="28575">
            <a:solidFill>
              <a:srgbClr val="4D4D4D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pt-BR" sz="2000" b="1" dirty="0"/>
          </a:p>
        </p:txBody>
      </p:sp>
      <p:sp>
        <p:nvSpPr>
          <p:cNvPr id="119832" name="Pyr3"/>
          <p:cNvSpPr>
            <a:spLocks noEditPoints="1" noChangeArrowheads="1"/>
          </p:cNvSpPr>
          <p:nvPr/>
        </p:nvSpPr>
        <p:spPr bwMode="auto">
          <a:xfrm>
            <a:off x="6070958" y="4645999"/>
            <a:ext cx="2897186" cy="10064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5287 w 21600"/>
              <a:gd name="T13" fmla="*/ 500 h 21600"/>
              <a:gd name="T14" fmla="*/ 16312 w 21600"/>
              <a:gd name="T15" fmla="*/ 21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768" y="0"/>
                </a:moveTo>
                <a:lnTo>
                  <a:pt x="17831" y="0"/>
                </a:lnTo>
                <a:lnTo>
                  <a:pt x="21600" y="21600"/>
                </a:lnTo>
                <a:lnTo>
                  <a:pt x="0" y="21600"/>
                </a:lnTo>
                <a:lnTo>
                  <a:pt x="3768" y="0"/>
                </a:lnTo>
                <a:close/>
              </a:path>
            </a:pathLst>
          </a:custGeom>
          <a:solidFill>
            <a:srgbClr val="FF0000"/>
          </a:solidFill>
          <a:ln w="28575">
            <a:solidFill>
              <a:srgbClr val="4D4D4D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b="1" dirty="0"/>
          </a:p>
        </p:txBody>
      </p:sp>
      <p:sp>
        <p:nvSpPr>
          <p:cNvPr id="103449" name="Text Box 28"/>
          <p:cNvSpPr txBox="1">
            <a:spLocks noChangeArrowheads="1"/>
          </p:cNvSpPr>
          <p:nvPr/>
        </p:nvSpPr>
        <p:spPr bwMode="auto">
          <a:xfrm>
            <a:off x="7267893" y="5063511"/>
            <a:ext cx="495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pt-BR" altLang="pt-BR" sz="2400">
                <a:solidFill>
                  <a:schemeClr val="bg1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119834" name="Text Box 29"/>
          <p:cNvSpPr txBox="1">
            <a:spLocks noChangeArrowheads="1"/>
          </p:cNvSpPr>
          <p:nvPr/>
        </p:nvSpPr>
        <p:spPr bwMode="auto">
          <a:xfrm>
            <a:off x="7267893" y="4103074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pt-BR" altLang="pt-BR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103451" name="Text Box 30"/>
          <p:cNvSpPr txBox="1">
            <a:spLocks noChangeArrowheads="1"/>
          </p:cNvSpPr>
          <p:nvPr/>
        </p:nvSpPr>
        <p:spPr bwMode="auto">
          <a:xfrm>
            <a:off x="7348856" y="3131524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pt-BR" altLang="pt-BR" sz="2400">
                <a:solidFill>
                  <a:schemeClr val="bg1"/>
                </a:solidFill>
                <a:latin typeface="Calibri" panose="020F0502020204030204" pitchFamily="34" charset="0"/>
              </a:rPr>
              <a:t>5</a:t>
            </a:r>
          </a:p>
        </p:txBody>
      </p:sp>
      <p:sp>
        <p:nvSpPr>
          <p:cNvPr id="119836" name="Text Box 31"/>
          <p:cNvSpPr txBox="1">
            <a:spLocks noChangeArrowheads="1"/>
          </p:cNvSpPr>
          <p:nvPr/>
        </p:nvSpPr>
        <p:spPr bwMode="auto">
          <a:xfrm>
            <a:off x="7723506" y="2267923"/>
            <a:ext cx="1008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pt-BR" altLang="pt-BR" sz="1600" b="1" dirty="0">
                <a:latin typeface="Calibri" panose="020F0502020204030204" pitchFamily="34" charset="0"/>
              </a:rPr>
              <a:t>% TEMPO</a:t>
            </a:r>
            <a:endParaRPr kumimoji="1" lang="pt-BR" altLang="pt-BR" sz="1600" b="1" i="1" dirty="0">
              <a:latin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4409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Line 2"/>
          <p:cNvSpPr>
            <a:spLocks noChangeShapeType="1"/>
          </p:cNvSpPr>
          <p:nvPr/>
        </p:nvSpPr>
        <p:spPr bwMode="auto">
          <a:xfrm>
            <a:off x="3108218" y="2013388"/>
            <a:ext cx="0" cy="3381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pt-BR" b="1" dirty="0"/>
          </a:p>
        </p:txBody>
      </p:sp>
      <p:sp>
        <p:nvSpPr>
          <p:cNvPr id="116740" name="Line 4"/>
          <p:cNvSpPr>
            <a:spLocks noChangeShapeType="1"/>
          </p:cNvSpPr>
          <p:nvPr/>
        </p:nvSpPr>
        <p:spPr bwMode="auto">
          <a:xfrm>
            <a:off x="3032018" y="2851587"/>
            <a:ext cx="6534150" cy="0"/>
          </a:xfrm>
          <a:prstGeom prst="line">
            <a:avLst/>
          </a:prstGeom>
          <a:noFill/>
          <a:ln w="19050" cap="rnd">
            <a:solidFill>
              <a:schemeClr val="accent6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 sz="2400" b="1" dirty="0"/>
          </a:p>
        </p:txBody>
      </p:sp>
      <p:sp>
        <p:nvSpPr>
          <p:cNvPr id="133125" name="Freeform 5"/>
          <p:cNvSpPr>
            <a:spLocks/>
          </p:cNvSpPr>
          <p:nvPr/>
        </p:nvSpPr>
        <p:spPr bwMode="auto">
          <a:xfrm>
            <a:off x="2803419" y="2521388"/>
            <a:ext cx="6688137" cy="3127375"/>
          </a:xfrm>
          <a:custGeom>
            <a:avLst/>
            <a:gdLst>
              <a:gd name="T0" fmla="*/ 0 w 3984"/>
              <a:gd name="T1" fmla="*/ 2147483647 h 1744"/>
              <a:gd name="T2" fmla="*/ 2147483647 w 3984"/>
              <a:gd name="T3" fmla="*/ 2147483647 h 1744"/>
              <a:gd name="T4" fmla="*/ 2147483647 w 3984"/>
              <a:gd name="T5" fmla="*/ 2147483647 h 1744"/>
              <a:gd name="T6" fmla="*/ 2147483647 w 3984"/>
              <a:gd name="T7" fmla="*/ 2147483647 h 1744"/>
              <a:gd name="T8" fmla="*/ 2147483647 w 3984"/>
              <a:gd name="T9" fmla="*/ 2147483647 h 17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84"/>
              <a:gd name="T16" fmla="*/ 0 h 1744"/>
              <a:gd name="T17" fmla="*/ 3984 w 3984"/>
              <a:gd name="T18" fmla="*/ 1744 h 17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84" h="1744">
                <a:moveTo>
                  <a:pt x="0" y="1744"/>
                </a:moveTo>
                <a:cubicBezTo>
                  <a:pt x="120" y="1504"/>
                  <a:pt x="240" y="1264"/>
                  <a:pt x="528" y="1024"/>
                </a:cubicBezTo>
                <a:cubicBezTo>
                  <a:pt x="816" y="784"/>
                  <a:pt x="1272" y="472"/>
                  <a:pt x="1728" y="304"/>
                </a:cubicBezTo>
                <a:cubicBezTo>
                  <a:pt x="2184" y="136"/>
                  <a:pt x="2888" y="32"/>
                  <a:pt x="3264" y="16"/>
                </a:cubicBezTo>
                <a:cubicBezTo>
                  <a:pt x="3640" y="0"/>
                  <a:pt x="3812" y="104"/>
                  <a:pt x="3984" y="208"/>
                </a:cubicBezTo>
              </a:path>
            </a:pathLst>
          </a:custGeom>
          <a:noFill/>
          <a:ln w="76200">
            <a:solidFill>
              <a:srgbClr val="00B0F0"/>
            </a:solidFill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 sz="2400" b="1" dirty="0"/>
          </a:p>
        </p:txBody>
      </p:sp>
      <p:sp>
        <p:nvSpPr>
          <p:cNvPr id="121862" name="Line 6"/>
          <p:cNvSpPr>
            <a:spLocks noChangeShapeType="1"/>
          </p:cNvSpPr>
          <p:nvPr/>
        </p:nvSpPr>
        <p:spPr bwMode="auto">
          <a:xfrm>
            <a:off x="9432817" y="2296005"/>
            <a:ext cx="25840" cy="3384509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pt-BR" b="1" dirty="0"/>
          </a:p>
        </p:txBody>
      </p:sp>
      <p:sp>
        <p:nvSpPr>
          <p:cNvPr id="121864" name="Text Box 8"/>
          <p:cNvSpPr txBox="1">
            <a:spLocks noChangeArrowheads="1"/>
          </p:cNvSpPr>
          <p:nvPr/>
        </p:nvSpPr>
        <p:spPr bwMode="auto">
          <a:xfrm>
            <a:off x="9487154" y="5534217"/>
            <a:ext cx="1724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pt-BR" altLang="pt-BR" sz="2800" b="1" dirty="0">
                <a:latin typeface="Calibri" panose="020F0502020204030204" pitchFamily="34" charset="0"/>
              </a:rPr>
              <a:t>BASE DE CLIENTES</a:t>
            </a:r>
          </a:p>
        </p:txBody>
      </p:sp>
      <p:sp>
        <p:nvSpPr>
          <p:cNvPr id="121865" name="Text Box 9"/>
          <p:cNvSpPr txBox="1">
            <a:spLocks noChangeArrowheads="1"/>
          </p:cNvSpPr>
          <p:nvPr/>
        </p:nvSpPr>
        <p:spPr bwMode="auto">
          <a:xfrm rot="-5400000">
            <a:off x="646315" y="2984340"/>
            <a:ext cx="294625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pt-BR" altLang="pt-BR" sz="3200" b="1" dirty="0">
                <a:latin typeface="Calibri" panose="020F0502020204030204" pitchFamily="34" charset="0"/>
              </a:rPr>
              <a:t>CONTRIBUIÇÃO 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pt-BR" altLang="pt-BR" sz="3200" b="1" dirty="0">
                <a:latin typeface="Calibri" panose="020F0502020204030204" pitchFamily="34" charset="0"/>
              </a:rPr>
              <a:t>PARA O LUCRO</a:t>
            </a:r>
          </a:p>
        </p:txBody>
      </p:sp>
      <p:sp>
        <p:nvSpPr>
          <p:cNvPr id="121866" name="Text Box 10"/>
          <p:cNvSpPr txBox="1">
            <a:spLocks noChangeArrowheads="1"/>
          </p:cNvSpPr>
          <p:nvPr/>
        </p:nvSpPr>
        <p:spPr bwMode="auto">
          <a:xfrm>
            <a:off x="5619643" y="1868925"/>
            <a:ext cx="372586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129600" rIns="90000" bIns="46800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pt-BR" altLang="pt-BR" sz="1400" b="1" dirty="0">
                <a:latin typeface="Calibri" panose="020F0502020204030204" pitchFamily="34" charset="0"/>
              </a:rPr>
              <a:t>NÍVEL\FAIXA DECLIENTES EXTREMAMENTE RENTÁVEIS</a:t>
            </a:r>
          </a:p>
        </p:txBody>
      </p:sp>
      <p:sp>
        <p:nvSpPr>
          <p:cNvPr id="121867" name="Text Box 11"/>
          <p:cNvSpPr txBox="1">
            <a:spLocks noChangeArrowheads="1"/>
          </p:cNvSpPr>
          <p:nvPr/>
        </p:nvSpPr>
        <p:spPr bwMode="auto">
          <a:xfrm>
            <a:off x="3565419" y="5515413"/>
            <a:ext cx="165893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129600" rIns="90000" bIns="46800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pt-BR" altLang="pt-BR" sz="1400" b="1" dirty="0">
                <a:latin typeface="Calibri" panose="020F0502020204030204" pitchFamily="34" charset="0"/>
              </a:rPr>
              <a:t>CLIENTES DEFICITÁRIOS</a:t>
            </a:r>
          </a:p>
        </p:txBody>
      </p:sp>
      <p:sp>
        <p:nvSpPr>
          <p:cNvPr id="121868" name="Line 12"/>
          <p:cNvSpPr>
            <a:spLocks noChangeShapeType="1"/>
          </p:cNvSpPr>
          <p:nvPr/>
        </p:nvSpPr>
        <p:spPr bwMode="auto">
          <a:xfrm flipH="1">
            <a:off x="2922480" y="5824975"/>
            <a:ext cx="654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129600" rIns="90000" bIns="46800" anchor="ctr"/>
          <a:lstStyle/>
          <a:p>
            <a:pPr>
              <a:defRPr/>
            </a:pPr>
            <a:endParaRPr lang="pt-BR" b="1" dirty="0"/>
          </a:p>
        </p:txBody>
      </p:sp>
      <p:sp>
        <p:nvSpPr>
          <p:cNvPr id="121869" name="Line 13"/>
          <p:cNvSpPr>
            <a:spLocks noChangeShapeType="1"/>
          </p:cNvSpPr>
          <p:nvPr/>
        </p:nvSpPr>
        <p:spPr bwMode="auto">
          <a:xfrm>
            <a:off x="6522930" y="2800788"/>
            <a:ext cx="0" cy="288131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pt-BR" b="1" dirty="0"/>
          </a:p>
        </p:txBody>
      </p:sp>
      <p:sp>
        <p:nvSpPr>
          <p:cNvPr id="121870" name="Line 14"/>
          <p:cNvSpPr>
            <a:spLocks noChangeShapeType="1"/>
          </p:cNvSpPr>
          <p:nvPr/>
        </p:nvSpPr>
        <p:spPr bwMode="auto">
          <a:xfrm>
            <a:off x="7680498" y="23420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129600" rIns="90000" bIns="46800" anchor="ctr"/>
          <a:lstStyle/>
          <a:p>
            <a:pPr>
              <a:defRPr/>
            </a:pPr>
            <a:endParaRPr lang="pt-BR" b="1" dirty="0"/>
          </a:p>
        </p:txBody>
      </p:sp>
      <p:sp>
        <p:nvSpPr>
          <p:cNvPr id="121871" name="Text Box 15"/>
          <p:cNvSpPr txBox="1">
            <a:spLocks noChangeArrowheads="1"/>
          </p:cNvSpPr>
          <p:nvPr/>
        </p:nvSpPr>
        <p:spPr bwMode="auto">
          <a:xfrm>
            <a:off x="1519873" y="227122"/>
            <a:ext cx="9691306" cy="167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l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pt-BR" sz="4000" u="sng" dirty="0">
                <a:solidFill>
                  <a:srgbClr val="FF0000"/>
                </a:solidFill>
                <a:latin typeface="Impact" panose="020B0806030902050204" pitchFamily="34" charset="0"/>
              </a:rPr>
              <a:t>PREMISSA 2</a:t>
            </a:r>
            <a:r>
              <a:rPr lang="en-US" alt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 DA </a:t>
            </a:r>
            <a:r>
              <a:rPr lang="en-US" altLang="pt-BR" sz="4000" u="sng" dirty="0">
                <a:solidFill>
                  <a:srgbClr val="FF0000"/>
                </a:solidFill>
                <a:latin typeface="Impact" panose="020B0806030902050204" pitchFamily="34" charset="0"/>
              </a:rPr>
              <a:t>GESTÃO DA CARTEIRA:</a:t>
            </a:r>
          </a:p>
          <a:p>
            <a:pPr>
              <a:spcBef>
                <a:spcPct val="50000"/>
              </a:spcBef>
              <a:buClrTx/>
              <a:buSzTx/>
              <a:buNone/>
              <a:defRPr/>
            </a:pPr>
            <a:r>
              <a:rPr lang="en-US" altLang="pt-BR" sz="2100" dirty="0">
                <a:solidFill>
                  <a:srgbClr val="FF0000"/>
                </a:solidFill>
                <a:latin typeface="Impact" panose="020B0806030902050204" pitchFamily="34" charset="0"/>
              </a:rPr>
              <a:t>EXISTE UM NÚMERO ÓTIMO DO PORTE DA CARTEIRA, ACIMA DO QUAL </a:t>
            </a:r>
          </a:p>
          <a:p>
            <a:pPr>
              <a:spcBef>
                <a:spcPct val="50000"/>
              </a:spcBef>
              <a:buClrTx/>
              <a:buSzTx/>
              <a:buNone/>
              <a:defRPr/>
            </a:pPr>
            <a:r>
              <a:rPr lang="en-US" altLang="pt-BR" sz="2100" dirty="0">
                <a:solidFill>
                  <a:srgbClr val="FF0000"/>
                </a:solidFill>
                <a:latin typeface="Impact" panose="020B0806030902050204" pitchFamily="34" charset="0"/>
              </a:rPr>
              <a:t>A PERFORMANCE PELO ATENDIMENTO DEFICITÁRIO AFETA O RESULTADO...</a:t>
            </a:r>
            <a:endParaRPr lang="pt-BR" altLang="pt-BR" sz="2100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21872" name="Line 13"/>
          <p:cNvSpPr>
            <a:spLocks noChangeShapeType="1"/>
          </p:cNvSpPr>
          <p:nvPr/>
        </p:nvSpPr>
        <p:spPr bwMode="auto">
          <a:xfrm>
            <a:off x="8484250" y="2575364"/>
            <a:ext cx="25857" cy="310515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endParaRPr lang="pt-BR" b="1" dirty="0"/>
          </a:p>
        </p:txBody>
      </p:sp>
      <p:sp>
        <p:nvSpPr>
          <p:cNvPr id="17" name="Line 2">
            <a:extLst>
              <a:ext uri="{FF2B5EF4-FFF2-40B4-BE49-F238E27FC236}">
                <a16:creationId xmlns:a16="http://schemas.microsoft.com/office/drawing/2014/main" id="{CC3420D1-3FA3-4E46-9F31-423D829133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48336" y="5293163"/>
            <a:ext cx="7272101" cy="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pt-BR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567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64063A7B-B0B7-1842-BC28-26FC38D53DE7}"/>
              </a:ext>
            </a:extLst>
          </p:cNvPr>
          <p:cNvSpPr/>
          <p:nvPr/>
        </p:nvSpPr>
        <p:spPr>
          <a:xfrm>
            <a:off x="5740406" y="1155840"/>
            <a:ext cx="1985455" cy="459452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Arredondado 37">
            <a:extLst>
              <a:ext uri="{FF2B5EF4-FFF2-40B4-BE49-F238E27FC236}">
                <a16:creationId xmlns:a16="http://schemas.microsoft.com/office/drawing/2014/main" id="{FDEEF90C-BF7F-C345-8315-DA32FFB4D2F0}"/>
              </a:ext>
            </a:extLst>
          </p:cNvPr>
          <p:cNvSpPr/>
          <p:nvPr/>
        </p:nvSpPr>
        <p:spPr>
          <a:xfrm>
            <a:off x="2588919" y="1148055"/>
            <a:ext cx="1985455" cy="459452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ext Box 10">
            <a:extLst>
              <a:ext uri="{FF2B5EF4-FFF2-40B4-BE49-F238E27FC236}">
                <a16:creationId xmlns:a16="http://schemas.microsoft.com/office/drawing/2014/main" id="{A05B4349-3253-7E47-B591-A7FE6DC22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0790" y="5283340"/>
            <a:ext cx="15522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TRANSACIONAIS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40" name="Text Box 10">
            <a:extLst>
              <a:ext uri="{FF2B5EF4-FFF2-40B4-BE49-F238E27FC236}">
                <a16:creationId xmlns:a16="http://schemas.microsoft.com/office/drawing/2014/main" id="{D56A04B3-E8F0-B44C-9AD4-ABD97C0CD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332" y="5239639"/>
            <a:ext cx="1295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RELACIONAIS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1150978" name="Text Box 2"/>
          <p:cNvSpPr txBox="1">
            <a:spLocks noChangeArrowheads="1"/>
          </p:cNvSpPr>
          <p:nvPr/>
        </p:nvSpPr>
        <p:spPr bwMode="auto">
          <a:xfrm>
            <a:off x="223821" y="268003"/>
            <a:ext cx="11968179" cy="5355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defRPr/>
            </a:pPr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ESCOPO DA </a:t>
            </a:r>
            <a:r>
              <a:rPr lang="pt-BR" sz="3600" u="sng" dirty="0">
                <a:solidFill>
                  <a:schemeClr val="accent1"/>
                </a:solidFill>
                <a:latin typeface="Impact" panose="020B0806030902050204" pitchFamily="34" charset="0"/>
              </a:rPr>
              <a:t>GESTÃO ESTRATÉGICA DE CARTEIRA DE CLIENTES</a:t>
            </a:r>
          </a:p>
        </p:txBody>
      </p:sp>
      <p:sp>
        <p:nvSpPr>
          <p:cNvPr id="1150979" name="Line 3"/>
          <p:cNvSpPr>
            <a:spLocks noChangeShapeType="1"/>
          </p:cNvSpPr>
          <p:nvPr/>
        </p:nvSpPr>
        <p:spPr bwMode="auto">
          <a:xfrm flipV="1">
            <a:off x="2304248" y="945008"/>
            <a:ext cx="0" cy="35290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80" name="Line 4"/>
          <p:cNvSpPr>
            <a:spLocks noChangeShapeType="1"/>
          </p:cNvSpPr>
          <p:nvPr/>
        </p:nvSpPr>
        <p:spPr bwMode="auto">
          <a:xfrm flipV="1">
            <a:off x="2304248" y="4469258"/>
            <a:ext cx="5795962" cy="47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81" name="Line 5"/>
          <p:cNvSpPr>
            <a:spLocks noChangeShapeType="1"/>
          </p:cNvSpPr>
          <p:nvPr/>
        </p:nvSpPr>
        <p:spPr bwMode="auto">
          <a:xfrm>
            <a:off x="5185560" y="1233934"/>
            <a:ext cx="36512" cy="34233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82" name="Line 6"/>
          <p:cNvSpPr>
            <a:spLocks noChangeShapeType="1"/>
          </p:cNvSpPr>
          <p:nvPr/>
        </p:nvSpPr>
        <p:spPr bwMode="auto">
          <a:xfrm flipV="1">
            <a:off x="2395045" y="2775612"/>
            <a:ext cx="5916611" cy="186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83" name="Text Box 7"/>
          <p:cNvSpPr txBox="1">
            <a:spLocks noChangeArrowheads="1"/>
          </p:cNvSpPr>
          <p:nvPr/>
        </p:nvSpPr>
        <p:spPr bwMode="auto">
          <a:xfrm>
            <a:off x="54639" y="2329993"/>
            <a:ext cx="223580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CRITÉRIOS DE</a:t>
            </a:r>
          </a:p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VOLUME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($/UNID)</a:t>
            </a:r>
            <a:endParaRPr lang="pt-BR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50984" name="Text Box 8"/>
          <p:cNvSpPr txBox="1">
            <a:spLocks noChangeArrowheads="1"/>
          </p:cNvSpPr>
          <p:nvPr/>
        </p:nvSpPr>
        <p:spPr bwMode="auto">
          <a:xfrm>
            <a:off x="8761242" y="3461195"/>
            <a:ext cx="3152338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CRITÉRIOS DE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ADESÃO</a:t>
            </a:r>
          </a:p>
          <a:p>
            <a:pPr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ESTRATÉGICA</a:t>
            </a:r>
          </a:p>
          <a:p>
            <a:pPr>
              <a:defRPr/>
            </a:pP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(peso = PONTOS)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600" b="1" i="1" dirty="0">
                <a:solidFill>
                  <a:srgbClr val="FF0000"/>
                </a:solidFill>
              </a:rPr>
              <a:t>DATA COLOCAÇÃO PEDIDOS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600" b="1" i="1" dirty="0">
                <a:solidFill>
                  <a:srgbClr val="FF0000"/>
                </a:solidFill>
              </a:rPr>
              <a:t>VENDA ANTECIPADA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600" b="1" i="1" dirty="0">
                <a:solidFill>
                  <a:srgbClr val="FF0000"/>
                </a:solidFill>
              </a:rPr>
              <a:t>MARGEM / TAXAS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600" b="1" i="1" dirty="0">
                <a:solidFill>
                  <a:srgbClr val="FF0000"/>
                </a:solidFill>
              </a:rPr>
              <a:t>FREQUENCIA COMPRAS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600" b="1" i="1" dirty="0">
                <a:solidFill>
                  <a:srgbClr val="FF0000"/>
                </a:solidFill>
              </a:rPr>
              <a:t>POSITIVAÇÃO MIX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600" b="1" i="1" dirty="0">
                <a:solidFill>
                  <a:srgbClr val="FF0000"/>
                </a:solidFill>
              </a:rPr>
              <a:t>ALINHAMENTO POLÍTICA COML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600" b="1" i="1" dirty="0">
                <a:solidFill>
                  <a:srgbClr val="FF0000"/>
                </a:solidFill>
              </a:rPr>
              <a:t>POTENCIAL DEMANDA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en-US" sz="1600" b="1" i="1" dirty="0">
                <a:solidFill>
                  <a:srgbClr val="FF0000"/>
                </a:solidFill>
              </a:rPr>
              <a:t>RELEVÂNCIA REGIONAL …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150985" name="Text Box 9"/>
          <p:cNvSpPr txBox="1">
            <a:spLocks noChangeArrowheads="1"/>
          </p:cNvSpPr>
          <p:nvPr/>
        </p:nvSpPr>
        <p:spPr bwMode="auto">
          <a:xfrm>
            <a:off x="6331718" y="1521270"/>
            <a:ext cx="9557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 V+ A+</a:t>
            </a:r>
            <a:endParaRPr lang="pt-BR" b="1" dirty="0"/>
          </a:p>
        </p:txBody>
      </p:sp>
      <p:sp>
        <p:nvSpPr>
          <p:cNvPr id="1150986" name="Text Box 10"/>
          <p:cNvSpPr txBox="1">
            <a:spLocks noChangeArrowheads="1"/>
          </p:cNvSpPr>
          <p:nvPr/>
        </p:nvSpPr>
        <p:spPr bwMode="auto">
          <a:xfrm>
            <a:off x="3211704" y="1521270"/>
            <a:ext cx="9108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 V+ A-</a:t>
            </a:r>
            <a:endParaRPr lang="pt-BR" b="1" dirty="0"/>
          </a:p>
        </p:txBody>
      </p:sp>
      <p:sp>
        <p:nvSpPr>
          <p:cNvPr id="1150987" name="Text Box 11"/>
          <p:cNvSpPr txBox="1">
            <a:spLocks noChangeArrowheads="1"/>
          </p:cNvSpPr>
          <p:nvPr/>
        </p:nvSpPr>
        <p:spPr bwMode="auto">
          <a:xfrm>
            <a:off x="3049741" y="3461195"/>
            <a:ext cx="9188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 V- A -</a:t>
            </a:r>
            <a:endParaRPr lang="pt-BR" b="1" dirty="0"/>
          </a:p>
        </p:txBody>
      </p:sp>
      <p:sp>
        <p:nvSpPr>
          <p:cNvPr id="1150988" name="Text Box 12"/>
          <p:cNvSpPr txBox="1">
            <a:spLocks noChangeArrowheads="1"/>
          </p:cNvSpPr>
          <p:nvPr/>
        </p:nvSpPr>
        <p:spPr bwMode="auto">
          <a:xfrm>
            <a:off x="6046185" y="3534220"/>
            <a:ext cx="9108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/>
              <a:t>Q V- A+</a:t>
            </a:r>
            <a:endParaRPr lang="pt-BR" b="1" dirty="0"/>
          </a:p>
        </p:txBody>
      </p:sp>
      <p:sp>
        <p:nvSpPr>
          <p:cNvPr id="1150990" name="Oval 14"/>
          <p:cNvSpPr>
            <a:spLocks noChangeArrowheads="1"/>
          </p:cNvSpPr>
          <p:nvPr/>
        </p:nvSpPr>
        <p:spPr bwMode="auto">
          <a:xfrm>
            <a:off x="4429911" y="2529333"/>
            <a:ext cx="193675" cy="195262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91" name="Oval 15"/>
          <p:cNvSpPr>
            <a:spLocks noChangeArrowheads="1"/>
          </p:cNvSpPr>
          <p:nvPr/>
        </p:nvSpPr>
        <p:spPr bwMode="auto">
          <a:xfrm>
            <a:off x="4861711" y="3034158"/>
            <a:ext cx="193675" cy="195262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92" name="Oval 16"/>
          <p:cNvSpPr>
            <a:spLocks noChangeArrowheads="1"/>
          </p:cNvSpPr>
          <p:nvPr/>
        </p:nvSpPr>
        <p:spPr bwMode="auto">
          <a:xfrm>
            <a:off x="4790274" y="3321496"/>
            <a:ext cx="193675" cy="195263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93" name="Oval 17"/>
          <p:cNvSpPr>
            <a:spLocks noChangeArrowheads="1"/>
          </p:cNvSpPr>
          <p:nvPr/>
        </p:nvSpPr>
        <p:spPr bwMode="auto">
          <a:xfrm>
            <a:off x="4142574" y="3034158"/>
            <a:ext cx="193675" cy="195262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95" name="Oval 19"/>
          <p:cNvSpPr>
            <a:spLocks noChangeArrowheads="1"/>
          </p:cNvSpPr>
          <p:nvPr/>
        </p:nvSpPr>
        <p:spPr bwMode="auto">
          <a:xfrm>
            <a:off x="5006174" y="2457896"/>
            <a:ext cx="193675" cy="195263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96" name="Oval 20"/>
          <p:cNvSpPr>
            <a:spLocks noChangeArrowheads="1"/>
          </p:cNvSpPr>
          <p:nvPr/>
        </p:nvSpPr>
        <p:spPr bwMode="auto">
          <a:xfrm>
            <a:off x="4069549" y="1160908"/>
            <a:ext cx="193675" cy="195262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97" name="Oval 21"/>
          <p:cNvSpPr>
            <a:spLocks noChangeArrowheads="1"/>
          </p:cNvSpPr>
          <p:nvPr/>
        </p:nvSpPr>
        <p:spPr bwMode="auto">
          <a:xfrm>
            <a:off x="5817386" y="1448246"/>
            <a:ext cx="193675" cy="195263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98" name="Oval 22"/>
          <p:cNvSpPr>
            <a:spLocks noChangeArrowheads="1"/>
          </p:cNvSpPr>
          <p:nvPr/>
        </p:nvSpPr>
        <p:spPr bwMode="auto">
          <a:xfrm>
            <a:off x="5509411" y="3034158"/>
            <a:ext cx="193675" cy="195262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0999" name="Oval 23"/>
          <p:cNvSpPr>
            <a:spLocks noChangeArrowheads="1"/>
          </p:cNvSpPr>
          <p:nvPr/>
        </p:nvSpPr>
        <p:spPr bwMode="auto">
          <a:xfrm>
            <a:off x="5366536" y="2024508"/>
            <a:ext cx="193675" cy="195262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00" name="Oval 24"/>
          <p:cNvSpPr>
            <a:spLocks noChangeArrowheads="1"/>
          </p:cNvSpPr>
          <p:nvPr/>
        </p:nvSpPr>
        <p:spPr bwMode="auto">
          <a:xfrm>
            <a:off x="5798336" y="2384871"/>
            <a:ext cx="193675" cy="195263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01" name="Oval 25"/>
          <p:cNvSpPr>
            <a:spLocks noChangeArrowheads="1"/>
          </p:cNvSpPr>
          <p:nvPr/>
        </p:nvSpPr>
        <p:spPr bwMode="auto">
          <a:xfrm>
            <a:off x="6014236" y="2024508"/>
            <a:ext cx="193675" cy="195262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03" name="Oval 27"/>
          <p:cNvSpPr>
            <a:spLocks noChangeArrowheads="1"/>
          </p:cNvSpPr>
          <p:nvPr/>
        </p:nvSpPr>
        <p:spPr bwMode="auto">
          <a:xfrm>
            <a:off x="6374599" y="3105596"/>
            <a:ext cx="193675" cy="195263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05" name="Oval 29"/>
          <p:cNvSpPr>
            <a:spLocks noChangeArrowheads="1"/>
          </p:cNvSpPr>
          <p:nvPr/>
        </p:nvSpPr>
        <p:spPr bwMode="auto">
          <a:xfrm>
            <a:off x="3710773" y="2529333"/>
            <a:ext cx="1511300" cy="1223962"/>
          </a:xfrm>
          <a:prstGeom prst="ellipse">
            <a:avLst/>
          </a:prstGeom>
          <a:noFill/>
          <a:ln w="38100">
            <a:solidFill>
              <a:srgbClr val="FF66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06" name="Oval 30"/>
          <p:cNvSpPr>
            <a:spLocks noChangeArrowheads="1"/>
          </p:cNvSpPr>
          <p:nvPr/>
        </p:nvSpPr>
        <p:spPr bwMode="auto">
          <a:xfrm>
            <a:off x="4934735" y="1808608"/>
            <a:ext cx="1511300" cy="1441450"/>
          </a:xfrm>
          <a:prstGeom prst="ellipse">
            <a:avLst/>
          </a:prstGeom>
          <a:noFill/>
          <a:ln w="38100">
            <a:solidFill>
              <a:srgbClr val="FF66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07" name="Oval 31"/>
          <p:cNvSpPr>
            <a:spLocks noChangeArrowheads="1"/>
          </p:cNvSpPr>
          <p:nvPr/>
        </p:nvSpPr>
        <p:spPr bwMode="auto">
          <a:xfrm>
            <a:off x="4358474" y="3250058"/>
            <a:ext cx="193675" cy="195262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08" name="Oval 32"/>
          <p:cNvSpPr>
            <a:spLocks noChangeArrowheads="1"/>
          </p:cNvSpPr>
          <p:nvPr/>
        </p:nvSpPr>
        <p:spPr bwMode="auto">
          <a:xfrm>
            <a:off x="3517098" y="3804312"/>
            <a:ext cx="193675" cy="195262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09" name="Oval 33"/>
          <p:cNvSpPr>
            <a:spLocks noChangeArrowheads="1"/>
          </p:cNvSpPr>
          <p:nvPr/>
        </p:nvSpPr>
        <p:spPr bwMode="auto">
          <a:xfrm>
            <a:off x="5366536" y="2384871"/>
            <a:ext cx="193675" cy="195263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10" name="Oval 34"/>
          <p:cNvSpPr>
            <a:spLocks noChangeArrowheads="1"/>
          </p:cNvSpPr>
          <p:nvPr/>
        </p:nvSpPr>
        <p:spPr bwMode="auto">
          <a:xfrm>
            <a:off x="5798336" y="2961133"/>
            <a:ext cx="193675" cy="195262"/>
          </a:xfrm>
          <a:prstGeom prst="ellipse">
            <a:avLst/>
          </a:prstGeom>
          <a:solidFill>
            <a:srgbClr val="66FF3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11" name="AutoShape 35"/>
          <p:cNvSpPr>
            <a:spLocks noChangeArrowheads="1"/>
          </p:cNvSpPr>
          <p:nvPr/>
        </p:nvSpPr>
        <p:spPr bwMode="auto">
          <a:xfrm>
            <a:off x="4934735" y="3608834"/>
            <a:ext cx="503238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12" name="AutoShape 36"/>
          <p:cNvSpPr>
            <a:spLocks noChangeArrowheads="1"/>
          </p:cNvSpPr>
          <p:nvPr/>
        </p:nvSpPr>
        <p:spPr bwMode="auto">
          <a:xfrm>
            <a:off x="4861710" y="1305371"/>
            <a:ext cx="503238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13" name="AutoShape 37"/>
          <p:cNvSpPr>
            <a:spLocks noChangeArrowheads="1"/>
          </p:cNvSpPr>
          <p:nvPr/>
        </p:nvSpPr>
        <p:spPr bwMode="auto">
          <a:xfrm rot="16200000">
            <a:off x="6581768" y="2538065"/>
            <a:ext cx="503237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23" name="Oval 47"/>
          <p:cNvSpPr>
            <a:spLocks noChangeArrowheads="1"/>
          </p:cNvSpPr>
          <p:nvPr/>
        </p:nvSpPr>
        <p:spPr bwMode="auto">
          <a:xfrm>
            <a:off x="5597517" y="2424136"/>
            <a:ext cx="193675" cy="1952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sp>
        <p:nvSpPr>
          <p:cNvPr id="1151026" name="Oval 50"/>
          <p:cNvSpPr>
            <a:spLocks noChangeArrowheads="1"/>
          </p:cNvSpPr>
          <p:nvPr/>
        </p:nvSpPr>
        <p:spPr bwMode="auto">
          <a:xfrm>
            <a:off x="4429117" y="3032570"/>
            <a:ext cx="193675" cy="1952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BR" b="1" dirty="0"/>
          </a:p>
        </p:txBody>
      </p:sp>
      <p:cxnSp>
        <p:nvCxnSpPr>
          <p:cNvPr id="3" name="Conector de seta reta 2"/>
          <p:cNvCxnSpPr/>
          <p:nvPr/>
        </p:nvCxnSpPr>
        <p:spPr>
          <a:xfrm flipV="1">
            <a:off x="4711692" y="2606361"/>
            <a:ext cx="859805" cy="43426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Box 10">
            <a:extLst>
              <a:ext uri="{FF2B5EF4-FFF2-40B4-BE49-F238E27FC236}">
                <a16:creationId xmlns:a16="http://schemas.microsoft.com/office/drawing/2014/main" id="{06A402FA-FA93-5147-9354-BD9BF2A7D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324" y="1668710"/>
            <a:ext cx="6046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ALTO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42" name="Text Box 10">
            <a:extLst>
              <a:ext uri="{FF2B5EF4-FFF2-40B4-BE49-F238E27FC236}">
                <a16:creationId xmlns:a16="http://schemas.microsoft.com/office/drawing/2014/main" id="{CF703B0E-EA2F-B744-9B9E-37EBC612A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277" y="3475427"/>
            <a:ext cx="7011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BAIXO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44" name="Text Box 7">
            <a:extLst>
              <a:ext uri="{FF2B5EF4-FFF2-40B4-BE49-F238E27FC236}">
                <a16:creationId xmlns:a16="http://schemas.microsoft.com/office/drawing/2014/main" id="{E1337C27-94B4-D547-9B3C-0BF1C9197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8698" y="2569897"/>
            <a:ext cx="5982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$ 1X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5" name="Text Box 7">
            <a:extLst>
              <a:ext uri="{FF2B5EF4-FFF2-40B4-BE49-F238E27FC236}">
                <a16:creationId xmlns:a16="http://schemas.microsoft.com/office/drawing/2014/main" id="{5918601A-03AC-2642-81F6-CDE7069D0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521" y="4699148"/>
            <a:ext cx="4187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50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46" name="Conector de seta reta 2">
            <a:extLst>
              <a:ext uri="{FF2B5EF4-FFF2-40B4-BE49-F238E27FC236}">
                <a16:creationId xmlns:a16="http://schemas.microsoft.com/office/drawing/2014/main" id="{63D5FBAC-C7A6-9A45-948C-AFA5E0206809}"/>
              </a:ext>
            </a:extLst>
          </p:cNvPr>
          <p:cNvCxnSpPr>
            <a:cxnSpLocks/>
            <a:endCxn id="1150998" idx="0"/>
          </p:cNvCxnSpPr>
          <p:nvPr/>
        </p:nvCxnSpPr>
        <p:spPr>
          <a:xfrm flipV="1">
            <a:off x="4680722" y="3034158"/>
            <a:ext cx="925527" cy="6221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2">
            <a:extLst>
              <a:ext uri="{FF2B5EF4-FFF2-40B4-BE49-F238E27FC236}">
                <a16:creationId xmlns:a16="http://schemas.microsoft.com/office/drawing/2014/main" id="{278FCA45-4A68-8040-B7BE-FD20CED27E3B}"/>
              </a:ext>
            </a:extLst>
          </p:cNvPr>
          <p:cNvCxnSpPr>
            <a:cxnSpLocks/>
          </p:cNvCxnSpPr>
          <p:nvPr/>
        </p:nvCxnSpPr>
        <p:spPr>
          <a:xfrm flipV="1">
            <a:off x="4658907" y="2237232"/>
            <a:ext cx="35719" cy="78359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7">
            <a:extLst>
              <a:ext uri="{FF2B5EF4-FFF2-40B4-BE49-F238E27FC236}">
                <a16:creationId xmlns:a16="http://schemas.microsoft.com/office/drawing/2014/main" id="{AB64D6E7-A6F5-494A-B016-ACD5DFA90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588" y="4677611"/>
            <a:ext cx="301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0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8" name="Text Box 7">
            <a:extLst>
              <a:ext uri="{FF2B5EF4-FFF2-40B4-BE49-F238E27FC236}">
                <a16:creationId xmlns:a16="http://schemas.microsoft.com/office/drawing/2014/main" id="{3F6DD92E-8F98-AF45-A877-001E6AFB1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671" y="4699148"/>
            <a:ext cx="5357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100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5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5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5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5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5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15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15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15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15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15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15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15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115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115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1150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1150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115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115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115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115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115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8" dur="500"/>
                                        <p:tgtEl>
                                          <p:spTgt spid="115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500"/>
                                        <p:tgtEl>
                                          <p:spTgt spid="115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6" dur="500"/>
                                        <p:tgtEl>
                                          <p:spTgt spid="115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0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0" dur="500"/>
                                        <p:tgtEl>
                                          <p:spTgt spid="1150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4" dur="500"/>
                                        <p:tgtEl>
                                          <p:spTgt spid="115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8" dur="500"/>
                                        <p:tgtEl>
                                          <p:spTgt spid="115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2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2" dur="500"/>
                                        <p:tgtEl>
                                          <p:spTgt spid="115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6" dur="500"/>
                                        <p:tgtEl>
                                          <p:spTgt spid="115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0" dur="500"/>
                                        <p:tgtEl>
                                          <p:spTgt spid="115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3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4" dur="500"/>
                                        <p:tgtEl>
                                          <p:spTgt spid="115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9" dur="500"/>
                                        <p:tgtEl>
                                          <p:spTgt spid="115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3" dur="500"/>
                                        <p:tgtEl>
                                          <p:spTgt spid="115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000" fill="hold"/>
                                        <p:tgtEl>
                                          <p:spTgt spid="115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4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0" dur="500"/>
                                        <p:tgtEl>
                                          <p:spTgt spid="115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2" presetID="4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4" dur="500"/>
                                        <p:tgtEl>
                                          <p:spTgt spid="115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978" grpId="0"/>
      <p:bldP spid="1150983" grpId="0"/>
      <p:bldP spid="1150984" grpId="0"/>
      <p:bldP spid="1150985" grpId="0"/>
      <p:bldP spid="1150986" grpId="0"/>
      <p:bldP spid="1150987" grpId="0"/>
      <p:bldP spid="1150988" grpId="0"/>
      <p:bldP spid="1150990" grpId="0" animBg="1"/>
      <p:bldP spid="1150991" grpId="0" animBg="1"/>
      <p:bldP spid="1150992" grpId="0" animBg="1"/>
      <p:bldP spid="1150993" grpId="0" animBg="1"/>
      <p:bldP spid="1150995" grpId="0" animBg="1"/>
      <p:bldP spid="1150996" grpId="0" animBg="1"/>
      <p:bldP spid="1150997" grpId="0" animBg="1"/>
      <p:bldP spid="1150998" grpId="0" animBg="1"/>
      <p:bldP spid="1150999" grpId="0" animBg="1"/>
      <p:bldP spid="1151000" grpId="0" animBg="1"/>
      <p:bldP spid="1151001" grpId="0" animBg="1"/>
      <p:bldP spid="1151003" grpId="0" animBg="1"/>
      <p:bldP spid="1151005" grpId="0" animBg="1"/>
      <p:bldP spid="1151006" grpId="0" animBg="1"/>
      <p:bldP spid="1151007" grpId="0" animBg="1"/>
      <p:bldP spid="1151008" grpId="0" animBg="1"/>
      <p:bldP spid="1151009" grpId="0" animBg="1"/>
      <p:bldP spid="1151010" grpId="0" animBg="1"/>
      <p:bldP spid="1151011" grpId="0" animBg="1"/>
      <p:bldP spid="1151012" grpId="0" animBg="1"/>
      <p:bldP spid="1151013" grpId="0" animBg="1"/>
      <p:bldP spid="1151023" grpId="0" animBg="1"/>
      <p:bldP spid="1151023" grpId="1" animBg="1"/>
      <p:bldP spid="1151026" grpId="0" animBg="1"/>
      <p:bldP spid="1151026" grpId="1" animBg="1"/>
      <p:bldP spid="44" grpId="0"/>
      <p:bldP spid="45" grpId="0"/>
      <p:bldP spid="47" grpId="0"/>
      <p:bldP spid="4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683059D8-74BF-A147-BD3F-DA899F55EE6B}"/>
              </a:ext>
            </a:extLst>
          </p:cNvPr>
          <p:cNvSpPr/>
          <p:nvPr/>
        </p:nvSpPr>
        <p:spPr>
          <a:xfrm>
            <a:off x="3058824" y="1232285"/>
            <a:ext cx="2556923" cy="455285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Arredondado 42">
            <a:extLst>
              <a:ext uri="{FF2B5EF4-FFF2-40B4-BE49-F238E27FC236}">
                <a16:creationId xmlns:a16="http://schemas.microsoft.com/office/drawing/2014/main" id="{DEC8EAA1-03D0-E543-BB3D-CB59D05661E2}"/>
              </a:ext>
            </a:extLst>
          </p:cNvPr>
          <p:cNvSpPr/>
          <p:nvPr/>
        </p:nvSpPr>
        <p:spPr>
          <a:xfrm>
            <a:off x="6008565" y="1232285"/>
            <a:ext cx="2402302" cy="455285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Triângulo Retângulo 58">
            <a:extLst>
              <a:ext uri="{FF2B5EF4-FFF2-40B4-BE49-F238E27FC236}">
                <a16:creationId xmlns:a16="http://schemas.microsoft.com/office/drawing/2014/main" id="{951A611F-BFA4-5D45-BD5A-0C4B573AFA1F}"/>
              </a:ext>
            </a:extLst>
          </p:cNvPr>
          <p:cNvSpPr/>
          <p:nvPr/>
        </p:nvSpPr>
        <p:spPr>
          <a:xfrm rot="10800000">
            <a:off x="4526400" y="1533702"/>
            <a:ext cx="3884463" cy="617810"/>
          </a:xfrm>
          <a:prstGeom prst="rtTriangle">
            <a:avLst/>
          </a:prstGeom>
          <a:pattFill prst="dkHorz">
            <a:fgClr>
              <a:srgbClr val="FFC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riângulo Retângulo 6">
            <a:extLst>
              <a:ext uri="{FF2B5EF4-FFF2-40B4-BE49-F238E27FC236}">
                <a16:creationId xmlns:a16="http://schemas.microsoft.com/office/drawing/2014/main" id="{63649A5F-B5E2-A845-8B9B-8FEB29AEB511}"/>
              </a:ext>
            </a:extLst>
          </p:cNvPr>
          <p:cNvSpPr/>
          <p:nvPr/>
        </p:nvSpPr>
        <p:spPr>
          <a:xfrm>
            <a:off x="2943532" y="4367847"/>
            <a:ext cx="1365052" cy="590367"/>
          </a:xfrm>
          <a:prstGeom prst="rtTriangle">
            <a:avLst/>
          </a:prstGeom>
          <a:pattFill prst="dkHorz">
            <a:fgClr>
              <a:srgbClr val="7030A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9571" name="Line 3"/>
          <p:cNvSpPr>
            <a:spLocks noChangeShapeType="1"/>
          </p:cNvSpPr>
          <p:nvPr/>
        </p:nvSpPr>
        <p:spPr bwMode="auto">
          <a:xfrm flipV="1">
            <a:off x="2892416" y="1508575"/>
            <a:ext cx="0" cy="352901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/>
          </a:p>
        </p:txBody>
      </p:sp>
      <p:sp>
        <p:nvSpPr>
          <p:cNvPr id="109572" name="Line 4"/>
          <p:cNvSpPr>
            <a:spLocks noChangeShapeType="1"/>
          </p:cNvSpPr>
          <p:nvPr/>
        </p:nvSpPr>
        <p:spPr bwMode="auto">
          <a:xfrm flipV="1">
            <a:off x="2873439" y="4987818"/>
            <a:ext cx="5795962" cy="47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/>
          </a:p>
        </p:txBody>
      </p:sp>
      <p:sp>
        <p:nvSpPr>
          <p:cNvPr id="109573" name="Line 5"/>
          <p:cNvSpPr>
            <a:spLocks noChangeShapeType="1"/>
          </p:cNvSpPr>
          <p:nvPr/>
        </p:nvSpPr>
        <p:spPr bwMode="auto">
          <a:xfrm>
            <a:off x="5773728" y="1797499"/>
            <a:ext cx="0" cy="341350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/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593371" y="2783338"/>
            <a:ext cx="198049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pt-BR" sz="2000" dirty="0">
                <a:solidFill>
                  <a:srgbClr val="FF0000"/>
                </a:solidFill>
                <a:latin typeface="Calibri" panose="020F0502020204030204" pitchFamily="34" charset="0"/>
              </a:rPr>
              <a:t>CRITÉRIOS DE </a:t>
            </a:r>
            <a:r>
              <a:rPr lang="en-US" altLang="pt-BR" dirty="0">
                <a:solidFill>
                  <a:srgbClr val="FF0000"/>
                </a:solidFill>
                <a:latin typeface="Calibri" panose="020F0502020204030204" pitchFamily="34" charset="0"/>
              </a:rPr>
              <a:t>VOLUME </a:t>
            </a:r>
            <a:r>
              <a:rPr lang="en-US" altLang="pt-BR" sz="1800" dirty="0">
                <a:solidFill>
                  <a:srgbClr val="FF0000"/>
                </a:solidFill>
                <a:latin typeface="Calibri" panose="020F0502020204030204" pitchFamily="34" charset="0"/>
              </a:rPr>
              <a:t>($)</a:t>
            </a:r>
            <a:endParaRPr lang="pt-BR" altLang="pt-BR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8901163" y="4817719"/>
            <a:ext cx="2921053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pt-BR" sz="2000" dirty="0">
                <a:solidFill>
                  <a:srgbClr val="FF0000"/>
                </a:solidFill>
                <a:latin typeface="Calibri" panose="020F0502020204030204" pitchFamily="34" charset="0"/>
              </a:rPr>
              <a:t>CRITÉRIOS DE </a:t>
            </a:r>
            <a:r>
              <a:rPr lang="en-US" altLang="pt-BR" sz="2400" dirty="0">
                <a:solidFill>
                  <a:srgbClr val="FF0000"/>
                </a:solidFill>
                <a:latin typeface="Calibri" panose="020F0502020204030204" pitchFamily="34" charset="0"/>
              </a:rPr>
              <a:t>ADESÃO  ESTRATÉGICA</a:t>
            </a:r>
            <a:endParaRPr lang="en-US" altLang="pt-BR" sz="20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r">
              <a:spcBef>
                <a:spcPct val="50000"/>
              </a:spcBef>
            </a:pPr>
            <a:r>
              <a:rPr lang="en-US" altLang="pt-BR" sz="1400" dirty="0">
                <a:solidFill>
                  <a:srgbClr val="FF0000"/>
                </a:solidFill>
                <a:latin typeface="Calibri" panose="020F0502020204030204" pitchFamily="34" charset="0"/>
              </a:rPr>
              <a:t>(PONTOS)</a:t>
            </a:r>
          </a:p>
          <a:p>
            <a:pPr algn="r">
              <a:spcBef>
                <a:spcPct val="50000"/>
              </a:spcBef>
            </a:pPr>
            <a:endParaRPr lang="pt-BR" altLang="pt-BR" sz="2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6462690" y="2151513"/>
            <a:ext cx="17558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400" dirty="0">
                <a:latin typeface="Calibri" panose="020F0502020204030204" pitchFamily="34" charset="0"/>
              </a:rPr>
              <a:t>BLINDAGEM</a:t>
            </a:r>
            <a:endParaRPr lang="pt-BR" altLang="pt-BR" sz="2400" dirty="0">
              <a:latin typeface="Calibri" panose="020F0502020204030204" pitchFamily="34" charset="0"/>
            </a:endParaRP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3438414" y="2162243"/>
            <a:ext cx="18450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400" dirty="0">
                <a:latin typeface="Calibri" panose="020F0502020204030204" pitchFamily="34" charset="0"/>
              </a:rPr>
              <a:t>FIDELIZAÇÃO</a:t>
            </a:r>
            <a:endParaRPr lang="pt-BR" altLang="pt-BR" sz="2400" dirty="0">
              <a:latin typeface="Calibri" panose="020F0502020204030204" pitchFamily="34" charset="0"/>
            </a:endParaRPr>
          </a:p>
        </p:txBody>
      </p:sp>
      <p:sp>
        <p:nvSpPr>
          <p:cNvPr id="109579" name="Text Box 11"/>
          <p:cNvSpPr txBox="1">
            <a:spLocks noChangeArrowheads="1"/>
          </p:cNvSpPr>
          <p:nvPr/>
        </p:nvSpPr>
        <p:spPr bwMode="auto">
          <a:xfrm>
            <a:off x="3273925" y="4023175"/>
            <a:ext cx="21008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400" dirty="0">
                <a:latin typeface="Calibri" panose="020F0502020204030204" pitchFamily="34" charset="0"/>
              </a:rPr>
              <a:t>MANUTENÇÃO</a:t>
            </a:r>
            <a:endParaRPr lang="pt-BR" altLang="pt-BR" sz="2400" dirty="0">
              <a:latin typeface="Calibri" panose="020F0502020204030204" pitchFamily="34" charset="0"/>
            </a:endParaRPr>
          </a:p>
        </p:txBody>
      </p:sp>
      <p:sp>
        <p:nvSpPr>
          <p:cNvPr id="109580" name="Text Box 12"/>
          <p:cNvSpPr txBox="1">
            <a:spLocks noChangeArrowheads="1"/>
          </p:cNvSpPr>
          <p:nvPr/>
        </p:nvSpPr>
        <p:spPr bwMode="auto">
          <a:xfrm>
            <a:off x="6214910" y="4096200"/>
            <a:ext cx="2754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400" dirty="0">
                <a:latin typeface="Calibri" panose="020F0502020204030204" pitchFamily="34" charset="0"/>
              </a:rPr>
              <a:t>DESENVOLVIMENTO</a:t>
            </a:r>
            <a:endParaRPr lang="pt-BR" altLang="pt-BR" sz="2400" dirty="0">
              <a:latin typeface="Calibri" panose="020F0502020204030204" pitchFamily="34" charset="0"/>
            </a:endParaRPr>
          </a:p>
        </p:txBody>
      </p:sp>
      <p:sp>
        <p:nvSpPr>
          <p:cNvPr id="109581" name="Oval 14"/>
          <p:cNvSpPr>
            <a:spLocks noChangeArrowheads="1"/>
          </p:cNvSpPr>
          <p:nvPr/>
        </p:nvSpPr>
        <p:spPr bwMode="auto">
          <a:xfrm>
            <a:off x="5018079" y="3092900"/>
            <a:ext cx="193675" cy="195263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2" name="Oval 15"/>
          <p:cNvSpPr>
            <a:spLocks noChangeArrowheads="1"/>
          </p:cNvSpPr>
          <p:nvPr/>
        </p:nvSpPr>
        <p:spPr bwMode="auto">
          <a:xfrm>
            <a:off x="7016041" y="2803908"/>
            <a:ext cx="193675" cy="195263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3" name="Oval 16"/>
          <p:cNvSpPr>
            <a:spLocks noChangeArrowheads="1"/>
          </p:cNvSpPr>
          <p:nvPr/>
        </p:nvSpPr>
        <p:spPr bwMode="auto">
          <a:xfrm>
            <a:off x="5378442" y="3885062"/>
            <a:ext cx="193675" cy="195262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4" name="Oval 17"/>
          <p:cNvSpPr>
            <a:spLocks noChangeArrowheads="1"/>
          </p:cNvSpPr>
          <p:nvPr/>
        </p:nvSpPr>
        <p:spPr bwMode="auto">
          <a:xfrm>
            <a:off x="4730742" y="3597725"/>
            <a:ext cx="193675" cy="195263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5" name="Oval 19"/>
          <p:cNvSpPr>
            <a:spLocks noChangeArrowheads="1"/>
          </p:cNvSpPr>
          <p:nvPr/>
        </p:nvSpPr>
        <p:spPr bwMode="auto">
          <a:xfrm>
            <a:off x="5495917" y="3021265"/>
            <a:ext cx="193675" cy="195262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6" name="Oval 20"/>
          <p:cNvSpPr>
            <a:spLocks noChangeArrowheads="1"/>
          </p:cNvSpPr>
          <p:nvPr/>
        </p:nvSpPr>
        <p:spPr bwMode="auto">
          <a:xfrm>
            <a:off x="4332726" y="2887754"/>
            <a:ext cx="193675" cy="195263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8" name="Oval 22"/>
          <p:cNvSpPr>
            <a:spLocks noChangeArrowheads="1"/>
          </p:cNvSpPr>
          <p:nvPr/>
        </p:nvSpPr>
        <p:spPr bwMode="auto">
          <a:xfrm>
            <a:off x="6097579" y="3597725"/>
            <a:ext cx="193675" cy="195263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9" name="Oval 23"/>
          <p:cNvSpPr>
            <a:spLocks noChangeArrowheads="1"/>
          </p:cNvSpPr>
          <p:nvPr/>
        </p:nvSpPr>
        <p:spPr bwMode="auto">
          <a:xfrm>
            <a:off x="5954704" y="2588075"/>
            <a:ext cx="193675" cy="195263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0" name="Oval 24"/>
          <p:cNvSpPr>
            <a:spLocks noChangeArrowheads="1"/>
          </p:cNvSpPr>
          <p:nvPr/>
        </p:nvSpPr>
        <p:spPr bwMode="auto">
          <a:xfrm>
            <a:off x="6386504" y="2948437"/>
            <a:ext cx="193675" cy="195262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1" name="Oval 25"/>
          <p:cNvSpPr>
            <a:spLocks noChangeArrowheads="1"/>
          </p:cNvSpPr>
          <p:nvPr/>
        </p:nvSpPr>
        <p:spPr bwMode="auto">
          <a:xfrm>
            <a:off x="6602404" y="2588075"/>
            <a:ext cx="193675" cy="195263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2" name="Oval 27"/>
          <p:cNvSpPr>
            <a:spLocks noChangeArrowheads="1"/>
          </p:cNvSpPr>
          <p:nvPr/>
        </p:nvSpPr>
        <p:spPr bwMode="auto">
          <a:xfrm>
            <a:off x="6962767" y="3669162"/>
            <a:ext cx="193675" cy="195262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3" name="Oval 28"/>
          <p:cNvSpPr>
            <a:spLocks noChangeArrowheads="1"/>
          </p:cNvSpPr>
          <p:nvPr/>
        </p:nvSpPr>
        <p:spPr bwMode="auto">
          <a:xfrm>
            <a:off x="6188470" y="4483502"/>
            <a:ext cx="193675" cy="195262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4" name="Oval 31"/>
          <p:cNvSpPr>
            <a:spLocks noChangeArrowheads="1"/>
          </p:cNvSpPr>
          <p:nvPr/>
        </p:nvSpPr>
        <p:spPr bwMode="auto">
          <a:xfrm>
            <a:off x="4946642" y="3813625"/>
            <a:ext cx="193675" cy="195263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5" name="Oval 32"/>
          <p:cNvSpPr>
            <a:spLocks noChangeArrowheads="1"/>
          </p:cNvSpPr>
          <p:nvPr/>
        </p:nvSpPr>
        <p:spPr bwMode="auto">
          <a:xfrm>
            <a:off x="5139174" y="3508433"/>
            <a:ext cx="193675" cy="195263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6" name="Oval 33"/>
          <p:cNvSpPr>
            <a:spLocks noChangeArrowheads="1"/>
          </p:cNvSpPr>
          <p:nvPr/>
        </p:nvSpPr>
        <p:spPr bwMode="auto">
          <a:xfrm>
            <a:off x="5954704" y="2948437"/>
            <a:ext cx="193675" cy="195262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7" name="Oval 34"/>
          <p:cNvSpPr>
            <a:spLocks noChangeArrowheads="1"/>
          </p:cNvSpPr>
          <p:nvPr/>
        </p:nvSpPr>
        <p:spPr bwMode="auto">
          <a:xfrm>
            <a:off x="6386504" y="3524700"/>
            <a:ext cx="193675" cy="195263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654819" name="AutoShape 35"/>
          <p:cNvSpPr>
            <a:spLocks noChangeArrowheads="1"/>
          </p:cNvSpPr>
          <p:nvPr/>
        </p:nvSpPr>
        <p:spPr bwMode="auto">
          <a:xfrm>
            <a:off x="5523524" y="4172176"/>
            <a:ext cx="503238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 sz="2000">
              <a:latin typeface="Calibri" pitchFamily="34" charset="0"/>
            </a:endParaRPr>
          </a:p>
        </p:txBody>
      </p:sp>
      <p:sp>
        <p:nvSpPr>
          <p:cNvPr id="1654820" name="AutoShape 36"/>
          <p:cNvSpPr>
            <a:spLocks noChangeArrowheads="1"/>
          </p:cNvSpPr>
          <p:nvPr/>
        </p:nvSpPr>
        <p:spPr bwMode="auto">
          <a:xfrm>
            <a:off x="5522580" y="1868713"/>
            <a:ext cx="503238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 sz="2000">
              <a:latin typeface="Calibri" pitchFamily="34" charset="0"/>
            </a:endParaRPr>
          </a:p>
        </p:txBody>
      </p:sp>
      <p:sp>
        <p:nvSpPr>
          <p:cNvPr id="1654821" name="AutoShape 37"/>
          <p:cNvSpPr>
            <a:spLocks noChangeArrowheads="1"/>
          </p:cNvSpPr>
          <p:nvPr/>
        </p:nvSpPr>
        <p:spPr bwMode="auto">
          <a:xfrm rot="16200000">
            <a:off x="7170557" y="3101407"/>
            <a:ext cx="503237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 sz="2000">
              <a:latin typeface="Calibri" pitchFamily="34" charset="0"/>
            </a:endParaRPr>
          </a:p>
        </p:txBody>
      </p:sp>
      <p:sp>
        <p:nvSpPr>
          <p:cNvPr id="109607" name="Oval 46"/>
          <p:cNvSpPr>
            <a:spLocks noChangeArrowheads="1"/>
          </p:cNvSpPr>
          <p:nvPr/>
        </p:nvSpPr>
        <p:spPr bwMode="auto">
          <a:xfrm>
            <a:off x="7427377" y="1693685"/>
            <a:ext cx="193675" cy="195263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608" name="Oval 47"/>
          <p:cNvSpPr>
            <a:spLocks noChangeArrowheads="1"/>
          </p:cNvSpPr>
          <p:nvPr/>
        </p:nvSpPr>
        <p:spPr bwMode="auto">
          <a:xfrm>
            <a:off x="6145204" y="2322528"/>
            <a:ext cx="193675" cy="195263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610" name="Oval 49"/>
          <p:cNvSpPr>
            <a:spLocks noChangeArrowheads="1"/>
          </p:cNvSpPr>
          <p:nvPr/>
        </p:nvSpPr>
        <p:spPr bwMode="auto">
          <a:xfrm>
            <a:off x="3089670" y="4657951"/>
            <a:ext cx="193675" cy="195262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612" name="Line 5"/>
          <p:cNvSpPr>
            <a:spLocks noChangeShapeType="1"/>
          </p:cNvSpPr>
          <p:nvPr/>
        </p:nvSpPr>
        <p:spPr bwMode="auto">
          <a:xfrm>
            <a:off x="5449878" y="1795913"/>
            <a:ext cx="0" cy="3240087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/>
          </a:p>
        </p:txBody>
      </p:sp>
      <p:sp>
        <p:nvSpPr>
          <p:cNvPr id="109613" name="Line 6"/>
          <p:cNvSpPr>
            <a:spLocks noChangeShapeType="1"/>
          </p:cNvSpPr>
          <p:nvPr/>
        </p:nvSpPr>
        <p:spPr bwMode="auto">
          <a:xfrm flipV="1">
            <a:off x="2987961" y="3783125"/>
            <a:ext cx="5435600" cy="4763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/>
          </a:p>
        </p:txBody>
      </p:sp>
      <p:sp>
        <p:nvSpPr>
          <p:cNvPr id="53" name="AutoShape 36"/>
          <p:cNvSpPr>
            <a:spLocks noChangeArrowheads="1"/>
          </p:cNvSpPr>
          <p:nvPr/>
        </p:nvSpPr>
        <p:spPr bwMode="auto">
          <a:xfrm rot="19519132">
            <a:off x="5615263" y="3120539"/>
            <a:ext cx="503238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 sz="2000">
              <a:latin typeface="Calibri" pitchFamily="34" charset="0"/>
            </a:endParaRPr>
          </a:p>
        </p:txBody>
      </p:sp>
      <p:sp>
        <p:nvSpPr>
          <p:cNvPr id="42" name="Oval 47"/>
          <p:cNvSpPr>
            <a:spLocks noChangeArrowheads="1"/>
          </p:cNvSpPr>
          <p:nvPr/>
        </p:nvSpPr>
        <p:spPr bwMode="auto">
          <a:xfrm>
            <a:off x="3472801" y="1513233"/>
            <a:ext cx="193675" cy="195263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B3CCD01B-CD5C-B249-914E-C69035304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692" y="5766900"/>
            <a:ext cx="10440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solidFill>
                  <a:schemeClr val="accent1"/>
                </a:solidFill>
                <a:latin typeface="Calibri" panose="020F0502020204030204" pitchFamily="34" charset="0"/>
              </a:rPr>
              <a:t>COLUNA 2</a:t>
            </a:r>
            <a:endParaRPr lang="pt-BR" altLang="pt-BR" sz="1600" b="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CA6E6D89-33FC-4C49-8961-8DFC423B5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682" y="5785140"/>
            <a:ext cx="10440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solidFill>
                  <a:schemeClr val="accent1"/>
                </a:solidFill>
                <a:latin typeface="Calibri" panose="020F0502020204030204" pitchFamily="34" charset="0"/>
              </a:rPr>
              <a:t>COLUNA 1</a:t>
            </a:r>
            <a:endParaRPr lang="pt-BR" altLang="pt-BR" sz="1600" b="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Text Box 10">
            <a:extLst>
              <a:ext uri="{FF2B5EF4-FFF2-40B4-BE49-F238E27FC236}">
                <a16:creationId xmlns:a16="http://schemas.microsoft.com/office/drawing/2014/main" id="{68A33407-E210-BF40-B6E7-5284724A8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9007" y="2158794"/>
            <a:ext cx="8322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solidFill>
                  <a:schemeClr val="accent1"/>
                </a:solidFill>
                <a:latin typeface="Calibri" panose="020F0502020204030204" pitchFamily="34" charset="0"/>
              </a:rPr>
              <a:t>NÍVEL A</a:t>
            </a:r>
            <a:endParaRPr lang="pt-BR" altLang="pt-BR" sz="1600" b="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Text Box 10">
            <a:extLst>
              <a:ext uri="{FF2B5EF4-FFF2-40B4-BE49-F238E27FC236}">
                <a16:creationId xmlns:a16="http://schemas.microsoft.com/office/drawing/2014/main" id="{C74BF460-D382-FA46-A01A-6A40915C5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9007" y="4219311"/>
            <a:ext cx="8322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solidFill>
                  <a:schemeClr val="accent1"/>
                </a:solidFill>
                <a:latin typeface="Calibri" panose="020F0502020204030204" pitchFamily="34" charset="0"/>
              </a:rPr>
              <a:t>NÍVEL B</a:t>
            </a:r>
            <a:endParaRPr lang="pt-BR" altLang="pt-BR" sz="1600" b="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Text Box 10">
            <a:extLst>
              <a:ext uri="{FF2B5EF4-FFF2-40B4-BE49-F238E27FC236}">
                <a16:creationId xmlns:a16="http://schemas.microsoft.com/office/drawing/2014/main" id="{AC0DA2EB-AEB9-BA4B-BD7E-DF16B3C1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5869" y="5228942"/>
            <a:ext cx="7373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50 PTS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49" name="Text Box 10">
            <a:extLst>
              <a:ext uri="{FF2B5EF4-FFF2-40B4-BE49-F238E27FC236}">
                <a16:creationId xmlns:a16="http://schemas.microsoft.com/office/drawing/2014/main" id="{2755DB26-8292-D14B-802D-3C7BB12A3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7498" y="5215438"/>
            <a:ext cx="8415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100 PTS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50" name="Text Box 10">
            <a:extLst>
              <a:ext uri="{FF2B5EF4-FFF2-40B4-BE49-F238E27FC236}">
                <a16:creationId xmlns:a16="http://schemas.microsoft.com/office/drawing/2014/main" id="{821DAA50-1502-4342-9A2E-E21813EF2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574" y="3216527"/>
            <a:ext cx="9653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$1000,00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51" name="Text Box 10">
            <a:extLst>
              <a:ext uri="{FF2B5EF4-FFF2-40B4-BE49-F238E27FC236}">
                <a16:creationId xmlns:a16="http://schemas.microsoft.com/office/drawing/2014/main" id="{7F2A9B90-F24F-EE48-A1C8-984F66683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6442" y="2446451"/>
            <a:ext cx="4074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highlight>
                  <a:srgbClr val="FFFF00"/>
                </a:highlight>
                <a:latin typeface="Calibri" panose="020F0502020204030204" pitchFamily="34" charset="0"/>
              </a:rPr>
              <a:t>A1</a:t>
            </a:r>
            <a:endParaRPr lang="pt-BR" altLang="pt-BR" sz="1600" b="0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52" name="Text Box 10">
            <a:extLst>
              <a:ext uri="{FF2B5EF4-FFF2-40B4-BE49-F238E27FC236}">
                <a16:creationId xmlns:a16="http://schemas.microsoft.com/office/drawing/2014/main" id="{81B062AB-D1DA-F14A-A8C6-3398B4578E7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002581" y="2476472"/>
            <a:ext cx="4497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highlight>
                  <a:srgbClr val="FFFF00"/>
                </a:highlight>
                <a:latin typeface="Calibri" panose="020F0502020204030204" pitchFamily="34" charset="0"/>
              </a:rPr>
              <a:t>A2</a:t>
            </a:r>
            <a:endParaRPr lang="pt-BR" altLang="pt-BR" sz="1600" b="0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54" name="Text Box 10">
            <a:extLst>
              <a:ext uri="{FF2B5EF4-FFF2-40B4-BE49-F238E27FC236}">
                <a16:creationId xmlns:a16="http://schemas.microsoft.com/office/drawing/2014/main" id="{05ADAED8-928D-7248-8752-67810302FC0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009223" y="4335586"/>
            <a:ext cx="4497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highlight>
                  <a:srgbClr val="FFFF00"/>
                </a:highlight>
                <a:latin typeface="Calibri" panose="020F0502020204030204" pitchFamily="34" charset="0"/>
              </a:rPr>
              <a:t>B2</a:t>
            </a:r>
            <a:endParaRPr lang="pt-BR" altLang="pt-BR" sz="1600" b="0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55" name="Text Box 10">
            <a:extLst>
              <a:ext uri="{FF2B5EF4-FFF2-40B4-BE49-F238E27FC236}">
                <a16:creationId xmlns:a16="http://schemas.microsoft.com/office/drawing/2014/main" id="{DF545808-1DCB-9A4B-88A0-7C755B38230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215307" y="4397775"/>
            <a:ext cx="4497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highlight>
                  <a:srgbClr val="FFFF00"/>
                </a:highlight>
                <a:latin typeface="Calibri" panose="020F0502020204030204" pitchFamily="34" charset="0"/>
              </a:rPr>
              <a:t>B1</a:t>
            </a:r>
            <a:endParaRPr lang="pt-BR" altLang="pt-BR" sz="1600" b="0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56" name="Text Box 10">
            <a:extLst>
              <a:ext uri="{FF2B5EF4-FFF2-40B4-BE49-F238E27FC236}">
                <a16:creationId xmlns:a16="http://schemas.microsoft.com/office/drawing/2014/main" id="{FA8D8C83-2934-1643-8F69-6B59B061A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906" y="5193950"/>
            <a:ext cx="6331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0 PTS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57" name="Line 6">
            <a:extLst>
              <a:ext uri="{FF2B5EF4-FFF2-40B4-BE49-F238E27FC236}">
                <a16:creationId xmlns:a16="http://schemas.microsoft.com/office/drawing/2014/main" id="{F941FA34-69B3-FA44-B3FA-B7274E5E3B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3639" y="3527874"/>
            <a:ext cx="5719802" cy="9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/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2B72464F-438F-CE48-BEA9-5ED3FD69B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5963" y="477397"/>
            <a:ext cx="11968179" cy="5355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defRPr/>
            </a:pPr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ESCOPO DA </a:t>
            </a:r>
            <a:r>
              <a:rPr lang="pt-BR" sz="3600" u="sng" dirty="0">
                <a:solidFill>
                  <a:schemeClr val="accent1"/>
                </a:solidFill>
                <a:latin typeface="Impact" panose="020B0806030902050204" pitchFamily="34" charset="0"/>
              </a:rPr>
              <a:t>GESTÃO ESTRATÉGICA DE CARTEIRA DE CLIENTES</a:t>
            </a:r>
          </a:p>
        </p:txBody>
      </p:sp>
      <p:sp>
        <p:nvSpPr>
          <p:cNvPr id="60" name="Text Box 8">
            <a:extLst>
              <a:ext uri="{FF2B5EF4-FFF2-40B4-BE49-F238E27FC236}">
                <a16:creationId xmlns:a16="http://schemas.microsoft.com/office/drawing/2014/main" id="{B87FD779-0EE5-844B-948C-7A5B73A9C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7304" y="1408452"/>
            <a:ext cx="2409903" cy="26286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ts val="1400"/>
              </a:lnSpc>
              <a:spcBef>
                <a:spcPct val="50000"/>
              </a:spcBef>
            </a:pPr>
            <a:endParaRPr lang="en-US" altLang="pt-BR" sz="2000" i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lnSpc>
                <a:spcPts val="1400"/>
              </a:lnSpc>
              <a:spcBef>
                <a:spcPct val="50000"/>
              </a:spcBef>
            </a:pPr>
            <a:r>
              <a:rPr lang="en-US" altLang="pt-BR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POLÍTICAS DISTINTAS</a:t>
            </a:r>
          </a:p>
          <a:p>
            <a:pPr>
              <a:lnSpc>
                <a:spcPts val="1400"/>
              </a:lnSpc>
              <a:spcBef>
                <a:spcPct val="50000"/>
              </a:spcBef>
            </a:pPr>
            <a:r>
              <a:rPr lang="en-US" altLang="pt-BR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PACOTE &amp; SERVIÇOS</a:t>
            </a:r>
          </a:p>
          <a:p>
            <a:pPr>
              <a:lnSpc>
                <a:spcPts val="1400"/>
              </a:lnSpc>
              <a:spcBef>
                <a:spcPct val="50000"/>
              </a:spcBef>
            </a:pPr>
            <a:r>
              <a:rPr lang="en-US" altLang="pt-BR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PÓS-VENDA</a:t>
            </a:r>
          </a:p>
          <a:p>
            <a:pPr>
              <a:lnSpc>
                <a:spcPts val="1400"/>
              </a:lnSpc>
              <a:spcBef>
                <a:spcPct val="50000"/>
              </a:spcBef>
            </a:pPr>
            <a:r>
              <a:rPr lang="en-US" altLang="pt-BR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RELACIONAMENTO</a:t>
            </a:r>
          </a:p>
          <a:p>
            <a:pPr>
              <a:lnSpc>
                <a:spcPts val="1400"/>
              </a:lnSpc>
              <a:spcBef>
                <a:spcPct val="50000"/>
              </a:spcBef>
            </a:pPr>
            <a:r>
              <a:rPr lang="en-US" altLang="pt-BR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DISPONIBILIDADE</a:t>
            </a:r>
          </a:p>
          <a:p>
            <a:pPr>
              <a:lnSpc>
                <a:spcPts val="1400"/>
              </a:lnSpc>
              <a:spcBef>
                <a:spcPct val="50000"/>
              </a:spcBef>
            </a:pPr>
            <a:r>
              <a:rPr lang="en-US" altLang="pt-BR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PRIORIDADE</a:t>
            </a:r>
          </a:p>
          <a:p>
            <a:pPr>
              <a:lnSpc>
                <a:spcPts val="1400"/>
              </a:lnSpc>
              <a:spcBef>
                <a:spcPct val="50000"/>
              </a:spcBef>
            </a:pPr>
            <a:r>
              <a:rPr lang="en-US" altLang="pt-BR" sz="2000" i="1" dirty="0">
                <a:solidFill>
                  <a:schemeClr val="bg1"/>
                </a:solidFill>
                <a:latin typeface="Calibri" panose="020F0502020204030204" pitchFamily="34" charset="0"/>
              </a:rPr>
              <a:t>ETC…</a:t>
            </a:r>
            <a:endParaRPr lang="en-US" altLang="pt-BR" sz="1400" i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94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6BEED50-15F7-8144-A792-51F552521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85850"/>
            <a:ext cx="12076771" cy="797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C6C6AE-1E0A-7545-9A66-BDF2CBA9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57" y="724680"/>
            <a:ext cx="11224455" cy="1578036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rgbClr val="EF4235"/>
                </a:solidFill>
                <a:latin typeface="Impact" panose="020B0806030902050204" pitchFamily="34" charset="0"/>
              </a:rPr>
              <a:t>PAUTA INDIVIDUAL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976310C-8693-3F46-961C-1484921FC6B2}"/>
              </a:ext>
            </a:extLst>
          </p:cNvPr>
          <p:cNvSpPr txBox="1">
            <a:spLocks/>
          </p:cNvSpPr>
          <p:nvPr/>
        </p:nvSpPr>
        <p:spPr>
          <a:xfrm>
            <a:off x="-553661" y="1797231"/>
            <a:ext cx="3511727" cy="465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FAZER </a:t>
            </a: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MAIS</a:t>
            </a:r>
          </a:p>
          <a:p>
            <a:pPr algn="r"/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PARAR </a:t>
            </a:r>
          </a:p>
          <a:p>
            <a:pPr algn="r"/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DE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 FAZER</a:t>
            </a:r>
          </a:p>
          <a:p>
            <a:pPr algn="r"/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FAZER </a:t>
            </a: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DIFERENTE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MUDAR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O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 </a:t>
            </a:r>
          </a:p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DISCURSO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F21701C-5C76-934F-BE45-DC939345046F}"/>
              </a:ext>
            </a:extLst>
          </p:cNvPr>
          <p:cNvSpPr/>
          <p:nvPr/>
        </p:nvSpPr>
        <p:spPr>
          <a:xfrm>
            <a:off x="3123209" y="3074487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2C8668F-DAE9-624A-AA90-86436CB26B43}"/>
              </a:ext>
            </a:extLst>
          </p:cNvPr>
          <p:cNvSpPr/>
          <p:nvPr/>
        </p:nvSpPr>
        <p:spPr>
          <a:xfrm>
            <a:off x="3123209" y="4123158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>
              <a:latin typeface="Impact" panose="020B080603090205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BF53FB1-4A6B-E343-A456-1B2534339217}"/>
              </a:ext>
            </a:extLst>
          </p:cNvPr>
          <p:cNvSpPr/>
          <p:nvPr/>
        </p:nvSpPr>
        <p:spPr>
          <a:xfrm>
            <a:off x="3123210" y="5171829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4186FD3-BF69-9C45-8BA9-3E87805407B8}"/>
              </a:ext>
            </a:extLst>
          </p:cNvPr>
          <p:cNvSpPr/>
          <p:nvPr/>
        </p:nvSpPr>
        <p:spPr>
          <a:xfrm>
            <a:off x="3123210" y="2043618"/>
            <a:ext cx="7393897" cy="91440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latin typeface="Impact" panose="020B0806030902050204" pitchFamily="34" charset="0"/>
            </a:endParaRPr>
          </a:p>
        </p:txBody>
      </p:sp>
      <p:pic>
        <p:nvPicPr>
          <p:cNvPr id="10" name="Picture 6" descr="C:\Users\i9\AppData\Local\Temp\VMwareDnD\bb46fdbc\vermelho.png">
            <a:extLst>
              <a:ext uri="{FF2B5EF4-FFF2-40B4-BE49-F238E27FC236}">
                <a16:creationId xmlns:a16="http://schemas.microsoft.com/office/drawing/2014/main" id="{24BA7082-4DCF-4D4D-97D4-5F2B090E9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31"/>
          <a:stretch/>
        </p:blipFill>
        <p:spPr bwMode="auto">
          <a:xfrm>
            <a:off x="8730187" y="1323445"/>
            <a:ext cx="3511727" cy="553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055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8848857-7F05-2444-808F-E0E407EE9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2AA4922-FF9E-C24C-9EA4-3CF10BE174CF}"/>
              </a:ext>
            </a:extLst>
          </p:cNvPr>
          <p:cNvSpPr txBox="1"/>
          <p:nvPr/>
        </p:nvSpPr>
        <p:spPr>
          <a:xfrm>
            <a:off x="312946" y="80942"/>
            <a:ext cx="4112298" cy="3108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800" b="1" dirty="0">
                <a:cs typeface="Arial" charset="0"/>
              </a:rPr>
              <a:t>AS 4 PERSONAS EM QUE OS COMPRADORES ESTÃO CLASSIFICADOS SÃO: 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u="sng" dirty="0">
                <a:solidFill>
                  <a:schemeClr val="accent1"/>
                </a:solidFill>
                <a:cs typeface="Arial" charset="0"/>
              </a:rPr>
              <a:t>RELACIONAL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rgbClr val="FFC000"/>
                </a:solidFill>
                <a:cs typeface="Arial" charset="0"/>
              </a:rPr>
              <a:t>EMPREENDEDOR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COMPETITIVO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rgbClr val="00B050"/>
                </a:solidFill>
                <a:cs typeface="Arial" charset="0"/>
              </a:rPr>
              <a:t>TÉCNICO</a:t>
            </a:r>
            <a:endParaRPr lang="pt-BR" sz="2400" b="1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906CE85-0BC9-394D-9C4B-6F3E3D358443}"/>
              </a:ext>
            </a:extLst>
          </p:cNvPr>
          <p:cNvSpPr txBox="1"/>
          <p:nvPr/>
        </p:nvSpPr>
        <p:spPr>
          <a:xfrm>
            <a:off x="312946" y="3270427"/>
            <a:ext cx="11616266" cy="3046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9498" lvl="1" algn="just" defTabSz="586243">
              <a:spcBef>
                <a:spcPts val="427"/>
              </a:spcBef>
              <a:defRPr/>
            </a:pPr>
            <a:r>
              <a:rPr lang="pt-BR" sz="2400" b="1" dirty="0">
                <a:cs typeface="Arial" charset="0"/>
              </a:rPr>
              <a:t>O RELACIONAL </a:t>
            </a:r>
            <a:r>
              <a:rPr lang="pt-BR" sz="2400" dirty="0">
                <a:cs typeface="Arial" charset="0"/>
              </a:rPr>
              <a:t>é afável, subjetivo, leva mais em conta a emoção que a razão. Preza pelos relacionamentos duradouros. Se ganhar sua confiança, terá um cliente leal e feliz. Na hora da venda, use a simpatia e a honestidade, mostre um interesse genuíno pela vida do cliente. Lembre que o cliente primeiro compra você, pra depois comprar nossos produtos. </a:t>
            </a:r>
            <a:r>
              <a:rPr lang="pt-BR" sz="2400" dirty="0"/>
              <a:t>Em alguns casos,  gostam de manter o relacionamento com mais de uma marca / empresa; entrega um pedido em cada parceiro para não se indispor com ninguém. Gosta de eventos / feiras e de confraternização. Gostam de contato com o pessoal da fábrica, tanto para fazer negócios quanto para “tomar um cafezinho” e “colocar o papo em dia”.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848857-7F05-2444-808F-E0E407EE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11" y="0"/>
            <a:ext cx="6942667" cy="32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46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2AA4922-FF9E-C24C-9EA4-3CF10BE174CF}"/>
              </a:ext>
            </a:extLst>
          </p:cNvPr>
          <p:cNvSpPr txBox="1"/>
          <p:nvPr/>
        </p:nvSpPr>
        <p:spPr>
          <a:xfrm>
            <a:off x="312946" y="80942"/>
            <a:ext cx="4112298" cy="3108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800" b="1" dirty="0">
                <a:cs typeface="Arial" charset="0"/>
              </a:rPr>
              <a:t>AS 4 PERSONAS EM QUE OS COMPRADORES ESTÃO CLASSIFICADOS SÃO: 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chemeClr val="accent1"/>
                </a:solidFill>
                <a:cs typeface="Arial" charset="0"/>
              </a:rPr>
              <a:t>RELACIONAL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u="sng" dirty="0">
                <a:solidFill>
                  <a:srgbClr val="FFC000"/>
                </a:solidFill>
                <a:cs typeface="Arial" charset="0"/>
              </a:rPr>
              <a:t>EMPREENDEDOR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COMPETITIVO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rgbClr val="00B050"/>
                </a:solidFill>
                <a:cs typeface="Arial" charset="0"/>
              </a:rPr>
              <a:t>TÉCNICO</a:t>
            </a:r>
            <a:endParaRPr lang="pt-BR" sz="2400" b="1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6FA63F0-739C-A942-93BD-62EBD65142EA}"/>
              </a:ext>
            </a:extLst>
          </p:cNvPr>
          <p:cNvSpPr txBox="1"/>
          <p:nvPr/>
        </p:nvSpPr>
        <p:spPr>
          <a:xfrm>
            <a:off x="287867" y="3429000"/>
            <a:ext cx="11616266" cy="3046988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9498" lvl="1" algn="just" defTabSz="586243">
              <a:spcBef>
                <a:spcPts val="427"/>
              </a:spcBef>
              <a:defRPr/>
            </a:pPr>
            <a:r>
              <a:rPr lang="pt-BR" sz="2400" b="1" dirty="0">
                <a:cs typeface="Arial" charset="0"/>
              </a:rPr>
              <a:t>O EMPREENDEDOR é expressivo, </a:t>
            </a:r>
            <a:r>
              <a:rPr lang="pt-BR" sz="2400" dirty="0">
                <a:cs typeface="Arial" charset="0"/>
              </a:rPr>
              <a:t>popular e comunicativo. O tipo de pessoa que preza pelo status e pelo seu negócio.  Não quer só a solução mais econômica, mas a que traz mais credibilidade para a sua empresa. É o cliente ideal para oferecer lançamentos exclusivos e tratamento personalizado. Se soubermos fazer o elogio certo e atendê-lo com a distinção que ele merece, a tendência é conseguir fechar uma venda extremamente vantajosa. </a:t>
            </a:r>
            <a:r>
              <a:rPr lang="pt-BR" sz="2400" dirty="0">
                <a:solidFill>
                  <a:srgbClr val="000000"/>
                </a:solidFill>
              </a:rPr>
              <a:t>Em muitos casos possui um segundo negócio ou empreendimento. Geralmente é o próprio dono que faz as negociações e que mantém o relacionamento com a empresa, e por vezes, um funcionário/administrador que se sente “dono”(camiseta).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848857-7F05-2444-808F-E0E407EE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11" y="0"/>
            <a:ext cx="6942667" cy="32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90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2AA4922-FF9E-C24C-9EA4-3CF10BE174CF}"/>
              </a:ext>
            </a:extLst>
          </p:cNvPr>
          <p:cNvSpPr txBox="1"/>
          <p:nvPr/>
        </p:nvSpPr>
        <p:spPr>
          <a:xfrm>
            <a:off x="312946" y="80942"/>
            <a:ext cx="4112298" cy="3108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800" b="1" dirty="0">
                <a:cs typeface="Arial" charset="0"/>
              </a:rPr>
              <a:t>AS 4 PERSONAS EM QUE OS COMPRADORES ESTÃO CLASSIFICADOS SÃO: 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chemeClr val="accent1"/>
                </a:solidFill>
                <a:cs typeface="Arial" charset="0"/>
              </a:rPr>
              <a:t>RELACIONAL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rgbClr val="FFC000"/>
                </a:solidFill>
                <a:cs typeface="Arial" charset="0"/>
              </a:rPr>
              <a:t>EMPREENDEDOR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u="sng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COMPETITIVO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rgbClr val="00B050"/>
                </a:solidFill>
                <a:cs typeface="Arial" charset="0"/>
              </a:rPr>
              <a:t>TÉCNICO</a:t>
            </a:r>
            <a:endParaRPr lang="pt-BR" sz="2400" b="1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A25FE24-DFBF-4545-A63F-C612AA3B7DD7}"/>
              </a:ext>
            </a:extLst>
          </p:cNvPr>
          <p:cNvSpPr txBox="1"/>
          <p:nvPr/>
        </p:nvSpPr>
        <p:spPr>
          <a:xfrm>
            <a:off x="312946" y="3440430"/>
            <a:ext cx="11616266" cy="2862322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9498" lvl="1" algn="just" defTabSz="586243">
              <a:spcBef>
                <a:spcPts val="427"/>
              </a:spcBef>
              <a:defRPr/>
            </a:pPr>
            <a:r>
              <a:rPr lang="pt-BR" sz="2000" b="1" dirty="0">
                <a:solidFill>
                  <a:schemeClr val="bg1"/>
                </a:solidFill>
                <a:cs typeface="Arial" charset="0"/>
              </a:rPr>
              <a:t>O COMPETITIVO é  pragmático. </a:t>
            </a:r>
            <a:r>
              <a:rPr lang="pt-BR" sz="2000" dirty="0">
                <a:solidFill>
                  <a:schemeClr val="bg1"/>
                </a:solidFill>
                <a:cs typeface="Arial" charset="0"/>
              </a:rPr>
              <a:t>Aquela</a:t>
            </a:r>
            <a:r>
              <a:rPr lang="pt-BR" sz="2000" b="1" dirty="0">
                <a:solidFill>
                  <a:schemeClr val="bg1"/>
                </a:solidFill>
                <a:cs typeface="Arial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cs typeface="Arial" charset="0"/>
              </a:rPr>
              <a:t>pessoa que está sempre na correria, cujo lema é “tempo é dinheiro”. Por isso, você não irá ganhá-lo se focar em fazer uma apresentação bem detalhada do produto. O segredo é ser objetivo e prático: não venda um produto, mas um benefício que atenda a sua necessidade principal. Explique como você poderá ajudá-lo e deixe-o decidir. A vantagem é que este tipo de Comprador e Cliente gosta de ir direto ao ponto e dificilmente você sairá da visita sem ter uma resposta definitiva. </a:t>
            </a:r>
            <a:r>
              <a:rPr lang="pt-BR" sz="2000" dirty="0">
                <a:solidFill>
                  <a:schemeClr val="bg1"/>
                </a:solidFill>
              </a:rPr>
              <a:t>Faz cotações em várias fábricas e fecha negócio onde for comercialmente mais vantajoso. Costumam ser muito críticos e sempre questionam o que lhes é ofertado. Gosta de sentir que estão sendo ouvidos, apesar de serem objetivos e não gostarem de “enrolação”. Adoram fazer conta e precisam entender o racional, a lógica por trás de tudo antes tomar uma decisão.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848857-7F05-2444-808F-E0E407EE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11" y="0"/>
            <a:ext cx="6942667" cy="32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61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2AA4922-FF9E-C24C-9EA4-3CF10BE174CF}"/>
              </a:ext>
            </a:extLst>
          </p:cNvPr>
          <p:cNvSpPr txBox="1"/>
          <p:nvPr/>
        </p:nvSpPr>
        <p:spPr>
          <a:xfrm>
            <a:off x="312946" y="80942"/>
            <a:ext cx="4112298" cy="3108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800" b="1" dirty="0">
                <a:cs typeface="Arial" charset="0"/>
              </a:rPr>
              <a:t>AS 4 PERSONAS EM QUE OS COMPRADORES ESTÃO CLASSIFICADOS SÃO: 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chemeClr val="accent1"/>
                </a:solidFill>
                <a:cs typeface="Arial" charset="0"/>
              </a:rPr>
              <a:t>RELACIONAL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rgbClr val="FFC000"/>
                </a:solidFill>
                <a:cs typeface="Arial" charset="0"/>
              </a:rPr>
              <a:t>EMPREENDEDOR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COMPETITIVO</a:t>
            </a:r>
          </a:p>
          <a:p>
            <a:pPr marL="914400" lvl="1" indent="-457200">
              <a:buFont typeface="Wingdings" pitchFamily="2" charset="2"/>
              <a:buChar char="§"/>
              <a:defRPr/>
            </a:pPr>
            <a:r>
              <a:rPr lang="pt-BR" sz="2800" b="1" u="sng" dirty="0">
                <a:solidFill>
                  <a:srgbClr val="00B050"/>
                </a:solidFill>
                <a:cs typeface="Arial" charset="0"/>
              </a:rPr>
              <a:t>TÉCNICO</a:t>
            </a:r>
            <a:endParaRPr lang="pt-BR" sz="2400" b="1" u="sng" dirty="0">
              <a:solidFill>
                <a:srgbClr val="00B050"/>
              </a:solidFill>
              <a:cs typeface="Arial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E5539A0-B28A-2345-896D-BBD9AFF3EA03}"/>
              </a:ext>
            </a:extLst>
          </p:cNvPr>
          <p:cNvSpPr txBox="1"/>
          <p:nvPr/>
        </p:nvSpPr>
        <p:spPr>
          <a:xfrm>
            <a:off x="312946" y="3270427"/>
            <a:ext cx="11616266" cy="3416320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9498" lvl="1" algn="just" defTabSz="586243">
              <a:spcBef>
                <a:spcPts val="427"/>
              </a:spcBef>
              <a:defRPr/>
            </a:pPr>
            <a:r>
              <a:rPr lang="pt-BR" sz="2400" b="1" dirty="0">
                <a:solidFill>
                  <a:schemeClr val="bg1"/>
                </a:solidFill>
                <a:cs typeface="Arial" charset="0"/>
              </a:rPr>
              <a:t>O  TÉCNICO </a:t>
            </a:r>
            <a:r>
              <a:rPr lang="pt-BR" sz="2400" dirty="0">
                <a:solidFill>
                  <a:schemeClr val="bg1"/>
                </a:solidFill>
                <a:cs typeface="Arial" charset="0"/>
              </a:rPr>
              <a:t>é o cliente analítico. Que gosta de números e de dados concretos que possam comprovar o que você está dizendo. É bem visual, por isso, uma dica é levar uma apresentação bem feita que traga os resultados concretos do seu produto no PDV. Gráficos de crescimento e depoimentos de clientes que já compraram de você reforçam a credibilidade perante o cliente analítico. Se você souber apresentar estes números com segurança, está no caminho certo para fechar a venda.</a:t>
            </a:r>
            <a:r>
              <a:rPr lang="pt-BR" sz="2400" dirty="0">
                <a:solidFill>
                  <a:schemeClr val="bg1"/>
                </a:solidFill>
              </a:rPr>
              <a:t> Eles valorizam muito os eventos de capacitação e treinamento, prêmios de performance na carteira. Querem estar atualizados com relação à novas tecnologias e novidades do mercado e gostam da variedade disponível de produtos e serviços.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848857-7F05-2444-808F-E0E407EE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11" y="0"/>
            <a:ext cx="6942667" cy="32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36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683059D8-74BF-A147-BD3F-DA899F55EE6B}"/>
              </a:ext>
            </a:extLst>
          </p:cNvPr>
          <p:cNvSpPr/>
          <p:nvPr/>
        </p:nvSpPr>
        <p:spPr>
          <a:xfrm>
            <a:off x="2792817" y="1436734"/>
            <a:ext cx="2648246" cy="498760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Arredondado 42">
            <a:extLst>
              <a:ext uri="{FF2B5EF4-FFF2-40B4-BE49-F238E27FC236}">
                <a16:creationId xmlns:a16="http://schemas.microsoft.com/office/drawing/2014/main" id="{DEC8EAA1-03D0-E543-BB3D-CB59D05661E2}"/>
              </a:ext>
            </a:extLst>
          </p:cNvPr>
          <p:cNvSpPr/>
          <p:nvPr/>
        </p:nvSpPr>
        <p:spPr>
          <a:xfrm>
            <a:off x="5605039" y="1436735"/>
            <a:ext cx="2574546" cy="499713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Triângulo Retângulo 58">
            <a:extLst>
              <a:ext uri="{FF2B5EF4-FFF2-40B4-BE49-F238E27FC236}">
                <a16:creationId xmlns:a16="http://schemas.microsoft.com/office/drawing/2014/main" id="{951A611F-BFA4-5D45-BD5A-0C4B573AFA1F}"/>
              </a:ext>
            </a:extLst>
          </p:cNvPr>
          <p:cNvSpPr/>
          <p:nvPr/>
        </p:nvSpPr>
        <p:spPr>
          <a:xfrm rot="10800000">
            <a:off x="5507720" y="1738152"/>
            <a:ext cx="2648246" cy="617810"/>
          </a:xfrm>
          <a:prstGeom prst="rtTriangle">
            <a:avLst/>
          </a:prstGeom>
          <a:pattFill prst="dkHorz">
            <a:fgClr>
              <a:srgbClr val="FFC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riângulo Retângulo 6">
            <a:extLst>
              <a:ext uri="{FF2B5EF4-FFF2-40B4-BE49-F238E27FC236}">
                <a16:creationId xmlns:a16="http://schemas.microsoft.com/office/drawing/2014/main" id="{63649A5F-B5E2-A845-8B9B-8FEB29AEB511}"/>
              </a:ext>
            </a:extLst>
          </p:cNvPr>
          <p:cNvSpPr/>
          <p:nvPr/>
        </p:nvSpPr>
        <p:spPr>
          <a:xfrm>
            <a:off x="2677525" y="4572297"/>
            <a:ext cx="1365052" cy="590367"/>
          </a:xfrm>
          <a:prstGeom prst="rtTriangle">
            <a:avLst/>
          </a:prstGeom>
          <a:pattFill prst="dkHorz">
            <a:fgClr>
              <a:srgbClr val="7030A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9571" name="Line 3"/>
          <p:cNvSpPr>
            <a:spLocks noChangeShapeType="1"/>
          </p:cNvSpPr>
          <p:nvPr/>
        </p:nvSpPr>
        <p:spPr bwMode="auto">
          <a:xfrm flipH="1" flipV="1">
            <a:off x="2606771" y="1310650"/>
            <a:ext cx="19638" cy="39313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/>
          </a:p>
        </p:txBody>
      </p:sp>
      <p:sp>
        <p:nvSpPr>
          <p:cNvPr id="109572" name="Line 4"/>
          <p:cNvSpPr>
            <a:spLocks noChangeShapeType="1"/>
          </p:cNvSpPr>
          <p:nvPr/>
        </p:nvSpPr>
        <p:spPr bwMode="auto">
          <a:xfrm>
            <a:off x="2607431" y="5197029"/>
            <a:ext cx="6669682" cy="944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/>
          </a:p>
        </p:txBody>
      </p:sp>
      <p:sp>
        <p:nvSpPr>
          <p:cNvPr id="109573" name="Line 5"/>
          <p:cNvSpPr>
            <a:spLocks noChangeShapeType="1"/>
          </p:cNvSpPr>
          <p:nvPr/>
        </p:nvSpPr>
        <p:spPr bwMode="auto">
          <a:xfrm>
            <a:off x="5507721" y="2001949"/>
            <a:ext cx="0" cy="341350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/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359928" y="2256415"/>
            <a:ext cx="2061042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en-US" altLang="pt-BR" sz="2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CRITÉRIO DE </a:t>
            </a:r>
            <a:r>
              <a:rPr lang="en-US" altLang="pt-BR" sz="3200" b="0" dirty="0">
                <a:latin typeface="Impact" panose="020B0806030902050204" pitchFamily="34" charset="0"/>
              </a:rPr>
              <a:t>VOLUME </a:t>
            </a:r>
            <a:r>
              <a:rPr lang="en-US" altLang="pt-BR" sz="2400" b="0" dirty="0">
                <a:latin typeface="Impact" panose="020B0806030902050204" pitchFamily="34" charset="0"/>
              </a:rPr>
              <a:t>EM </a:t>
            </a:r>
            <a:r>
              <a:rPr lang="en-US" altLang="pt-BR" sz="3200" b="0" dirty="0">
                <a:latin typeface="Impact" panose="020B0806030902050204" pitchFamily="34" charset="0"/>
              </a:rPr>
              <a:t>NEGÓCIOS POTENCIAL</a:t>
            </a:r>
            <a:endParaRPr lang="pt-BR" altLang="pt-BR" sz="3200" b="0" dirty="0">
              <a:latin typeface="Impact" panose="020B0806030902050204" pitchFamily="34" charset="0"/>
            </a:endParaRP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9522332" y="3470012"/>
            <a:ext cx="2490106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pt-BR" sz="2000" b="0" dirty="0">
              <a:latin typeface="Impact" panose="020B080603090205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pt-BR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CRITÉRIOS DE </a:t>
            </a:r>
            <a:r>
              <a:rPr lang="en-US" altLang="pt-BR" b="0" dirty="0">
                <a:latin typeface="Impact" panose="020B0806030902050204" pitchFamily="34" charset="0"/>
              </a:rPr>
              <a:t>FIDELIDADE </a:t>
            </a:r>
            <a:r>
              <a:rPr lang="en-US" altLang="pt-BR" b="0" u="sng" dirty="0">
                <a:latin typeface="Impact" panose="020B0806030902050204" pitchFamily="34" charset="0"/>
              </a:rPr>
              <a:t>RECIPROCIDADE </a:t>
            </a:r>
            <a:r>
              <a:rPr lang="en-US" altLang="pt-BR" b="0" dirty="0">
                <a:latin typeface="Impact" panose="020B0806030902050204" pitchFamily="34" charset="0"/>
              </a:rPr>
              <a:t>MIX	  LEALDADE</a:t>
            </a:r>
            <a:endParaRPr lang="en-US" altLang="pt-BR" sz="2400" b="0" dirty="0">
              <a:latin typeface="Impact" panose="020B080603090205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pt-BR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PONTOS</a:t>
            </a:r>
          </a:p>
          <a:p>
            <a:pPr>
              <a:spcBef>
                <a:spcPct val="50000"/>
              </a:spcBef>
            </a:pPr>
            <a:endParaRPr lang="pt-BR" altLang="pt-BR" sz="2000" b="0" dirty="0">
              <a:latin typeface="Impact" panose="020B0806030902050204" pitchFamily="34" charset="0"/>
            </a:endParaRPr>
          </a:p>
        </p:txBody>
      </p: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6345056" y="2128539"/>
            <a:ext cx="13171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400" i="1" dirty="0">
                <a:latin typeface="Calibri" panose="020F0502020204030204" pitchFamily="34" charset="0"/>
              </a:rPr>
              <a:t>BLINDAR</a:t>
            </a:r>
            <a:endParaRPr lang="pt-BR" altLang="pt-BR" sz="2400" i="1" dirty="0">
              <a:latin typeface="Calibri" panose="020F0502020204030204" pitchFamily="34" charset="0"/>
            </a:endParaRP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3323384" y="2135425"/>
            <a:ext cx="14681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400" i="1" dirty="0">
                <a:latin typeface="Calibri" panose="020F0502020204030204" pitchFamily="34" charset="0"/>
              </a:rPr>
              <a:t>FIDELIZAR</a:t>
            </a:r>
            <a:endParaRPr lang="pt-BR" altLang="pt-BR" sz="2400" i="1" dirty="0">
              <a:latin typeface="Calibri" panose="020F0502020204030204" pitchFamily="34" charset="0"/>
            </a:endParaRPr>
          </a:p>
        </p:txBody>
      </p:sp>
      <p:sp>
        <p:nvSpPr>
          <p:cNvPr id="109579" name="Text Box 11"/>
          <p:cNvSpPr txBox="1">
            <a:spLocks noChangeArrowheads="1"/>
          </p:cNvSpPr>
          <p:nvPr/>
        </p:nvSpPr>
        <p:spPr bwMode="auto">
          <a:xfrm>
            <a:off x="3174981" y="4243518"/>
            <a:ext cx="16690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400" i="1" dirty="0">
                <a:latin typeface="Calibri" panose="020F0502020204030204" pitchFamily="34" charset="0"/>
              </a:rPr>
              <a:t>MELHORAR</a:t>
            </a:r>
            <a:endParaRPr lang="pt-BR" altLang="pt-BR" sz="2400" i="1" dirty="0">
              <a:latin typeface="Calibri" panose="020F0502020204030204" pitchFamily="34" charset="0"/>
            </a:endParaRPr>
          </a:p>
        </p:txBody>
      </p:sp>
      <p:sp>
        <p:nvSpPr>
          <p:cNvPr id="109580" name="Text Box 12"/>
          <p:cNvSpPr txBox="1">
            <a:spLocks noChangeArrowheads="1"/>
          </p:cNvSpPr>
          <p:nvPr/>
        </p:nvSpPr>
        <p:spPr bwMode="auto">
          <a:xfrm>
            <a:off x="6019300" y="4216143"/>
            <a:ext cx="2022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2400" i="1" dirty="0">
                <a:latin typeface="Calibri" panose="020F0502020204030204" pitchFamily="34" charset="0"/>
              </a:rPr>
              <a:t>DESENVOLVER</a:t>
            </a:r>
            <a:endParaRPr lang="pt-BR" altLang="pt-BR" sz="2400" i="1" dirty="0">
              <a:latin typeface="Calibri" panose="020F0502020204030204" pitchFamily="34" charset="0"/>
            </a:endParaRPr>
          </a:p>
        </p:txBody>
      </p:sp>
      <p:sp>
        <p:nvSpPr>
          <p:cNvPr id="109581" name="Oval 14"/>
          <p:cNvSpPr>
            <a:spLocks noChangeArrowheads="1"/>
          </p:cNvSpPr>
          <p:nvPr/>
        </p:nvSpPr>
        <p:spPr bwMode="auto">
          <a:xfrm>
            <a:off x="4752072" y="4686311"/>
            <a:ext cx="193675" cy="195263"/>
          </a:xfrm>
          <a:prstGeom prst="ellipse">
            <a:avLst/>
          </a:prstGeom>
          <a:solidFill>
            <a:srgbClr val="FA59BF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2" name="Oval 15"/>
          <p:cNvSpPr>
            <a:spLocks noChangeArrowheads="1"/>
          </p:cNvSpPr>
          <p:nvPr/>
        </p:nvSpPr>
        <p:spPr bwMode="auto">
          <a:xfrm>
            <a:off x="4200229" y="4005336"/>
            <a:ext cx="193675" cy="19526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3" name="Oval 16"/>
          <p:cNvSpPr>
            <a:spLocks noChangeArrowheads="1"/>
          </p:cNvSpPr>
          <p:nvPr/>
        </p:nvSpPr>
        <p:spPr bwMode="auto">
          <a:xfrm>
            <a:off x="5112435" y="4089512"/>
            <a:ext cx="193675" cy="19526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4" name="Oval 17"/>
          <p:cNvSpPr>
            <a:spLocks noChangeArrowheads="1"/>
          </p:cNvSpPr>
          <p:nvPr/>
        </p:nvSpPr>
        <p:spPr bwMode="auto">
          <a:xfrm>
            <a:off x="4464735" y="3802175"/>
            <a:ext cx="193675" cy="1952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5" name="Oval 19"/>
          <p:cNvSpPr>
            <a:spLocks noChangeArrowheads="1"/>
          </p:cNvSpPr>
          <p:nvPr/>
        </p:nvSpPr>
        <p:spPr bwMode="auto">
          <a:xfrm>
            <a:off x="5229910" y="3225715"/>
            <a:ext cx="193675" cy="195262"/>
          </a:xfrm>
          <a:prstGeom prst="ellipse">
            <a:avLst/>
          </a:prstGeom>
          <a:solidFill>
            <a:srgbClr val="FA59BF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6" name="Oval 20"/>
          <p:cNvSpPr>
            <a:spLocks noChangeArrowheads="1"/>
          </p:cNvSpPr>
          <p:nvPr/>
        </p:nvSpPr>
        <p:spPr bwMode="auto">
          <a:xfrm>
            <a:off x="4066719" y="3092204"/>
            <a:ext cx="193675" cy="195263"/>
          </a:xfrm>
          <a:prstGeom prst="ellipse">
            <a:avLst/>
          </a:prstGeom>
          <a:solidFill>
            <a:srgbClr val="FA59BF"/>
          </a:solidFill>
          <a:ln w="57150">
            <a:solidFill>
              <a:srgbClr val="7030A0"/>
            </a:solidFill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8" name="Oval 22"/>
          <p:cNvSpPr>
            <a:spLocks noChangeArrowheads="1"/>
          </p:cNvSpPr>
          <p:nvPr/>
        </p:nvSpPr>
        <p:spPr bwMode="auto">
          <a:xfrm>
            <a:off x="5831572" y="3802175"/>
            <a:ext cx="193675" cy="1952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89" name="Oval 23"/>
          <p:cNvSpPr>
            <a:spLocks noChangeArrowheads="1"/>
          </p:cNvSpPr>
          <p:nvPr/>
        </p:nvSpPr>
        <p:spPr bwMode="auto">
          <a:xfrm>
            <a:off x="5688697" y="2792525"/>
            <a:ext cx="193675" cy="19526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57150">
            <a:solidFill>
              <a:srgbClr val="FF0000"/>
            </a:solidFill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0" name="Oval 24"/>
          <p:cNvSpPr>
            <a:spLocks noChangeArrowheads="1"/>
          </p:cNvSpPr>
          <p:nvPr/>
        </p:nvSpPr>
        <p:spPr bwMode="auto">
          <a:xfrm>
            <a:off x="6120497" y="3152887"/>
            <a:ext cx="193675" cy="195262"/>
          </a:xfrm>
          <a:prstGeom prst="ellipse">
            <a:avLst/>
          </a:prstGeom>
          <a:solidFill>
            <a:srgbClr val="FFC000"/>
          </a:solidFill>
          <a:ln w="57150">
            <a:solidFill>
              <a:srgbClr val="7030A0"/>
            </a:solidFill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1" name="Oval 25"/>
          <p:cNvSpPr>
            <a:spLocks noChangeArrowheads="1"/>
          </p:cNvSpPr>
          <p:nvPr/>
        </p:nvSpPr>
        <p:spPr bwMode="auto">
          <a:xfrm>
            <a:off x="6336397" y="2792525"/>
            <a:ext cx="193675" cy="19526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2" name="Oval 27"/>
          <p:cNvSpPr>
            <a:spLocks noChangeArrowheads="1"/>
          </p:cNvSpPr>
          <p:nvPr/>
        </p:nvSpPr>
        <p:spPr bwMode="auto">
          <a:xfrm>
            <a:off x="6696760" y="3873612"/>
            <a:ext cx="193675" cy="19526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3" name="Oval 28"/>
          <p:cNvSpPr>
            <a:spLocks noChangeArrowheads="1"/>
          </p:cNvSpPr>
          <p:nvPr/>
        </p:nvSpPr>
        <p:spPr bwMode="auto">
          <a:xfrm>
            <a:off x="5922463" y="4687952"/>
            <a:ext cx="193675" cy="195262"/>
          </a:xfrm>
          <a:prstGeom prst="ellipse">
            <a:avLst/>
          </a:prstGeom>
          <a:solidFill>
            <a:srgbClr val="FFC000"/>
          </a:solidFill>
          <a:ln w="57150">
            <a:solidFill>
              <a:srgbClr val="7030A0"/>
            </a:solidFill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4" name="Oval 31"/>
          <p:cNvSpPr>
            <a:spLocks noChangeArrowheads="1"/>
          </p:cNvSpPr>
          <p:nvPr/>
        </p:nvSpPr>
        <p:spPr bwMode="auto">
          <a:xfrm>
            <a:off x="4680635" y="4018075"/>
            <a:ext cx="193675" cy="195263"/>
          </a:xfrm>
          <a:prstGeom prst="ellipse">
            <a:avLst/>
          </a:prstGeom>
          <a:solidFill>
            <a:srgbClr val="FFC000"/>
          </a:solidFill>
          <a:ln w="57150">
            <a:solidFill>
              <a:srgbClr val="FF0000"/>
            </a:solidFill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5" name="Oval 32"/>
          <p:cNvSpPr>
            <a:spLocks noChangeArrowheads="1"/>
          </p:cNvSpPr>
          <p:nvPr/>
        </p:nvSpPr>
        <p:spPr bwMode="auto">
          <a:xfrm>
            <a:off x="4873167" y="3712883"/>
            <a:ext cx="193675" cy="19526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6" name="Oval 33"/>
          <p:cNvSpPr>
            <a:spLocks noChangeArrowheads="1"/>
          </p:cNvSpPr>
          <p:nvPr/>
        </p:nvSpPr>
        <p:spPr bwMode="auto">
          <a:xfrm>
            <a:off x="5688697" y="3152887"/>
            <a:ext cx="193675" cy="19526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597" name="Oval 34"/>
          <p:cNvSpPr>
            <a:spLocks noChangeArrowheads="1"/>
          </p:cNvSpPr>
          <p:nvPr/>
        </p:nvSpPr>
        <p:spPr bwMode="auto">
          <a:xfrm>
            <a:off x="6120497" y="3729150"/>
            <a:ext cx="193675" cy="19526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654819" name="AutoShape 35"/>
          <p:cNvSpPr>
            <a:spLocks noChangeArrowheads="1"/>
          </p:cNvSpPr>
          <p:nvPr/>
        </p:nvSpPr>
        <p:spPr bwMode="auto">
          <a:xfrm>
            <a:off x="5281225" y="4650821"/>
            <a:ext cx="503238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 sz="2000">
              <a:latin typeface="Calibri" pitchFamily="34" charset="0"/>
            </a:endParaRPr>
          </a:p>
        </p:txBody>
      </p:sp>
      <p:sp>
        <p:nvSpPr>
          <p:cNvPr id="1654820" name="AutoShape 36"/>
          <p:cNvSpPr>
            <a:spLocks noChangeArrowheads="1"/>
          </p:cNvSpPr>
          <p:nvPr/>
        </p:nvSpPr>
        <p:spPr bwMode="auto">
          <a:xfrm>
            <a:off x="5255764" y="1808877"/>
            <a:ext cx="503238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 sz="2000" dirty="0">
              <a:latin typeface="Calibri" pitchFamily="34" charset="0"/>
            </a:endParaRPr>
          </a:p>
        </p:txBody>
      </p:sp>
      <p:sp>
        <p:nvSpPr>
          <p:cNvPr id="1654821" name="AutoShape 37"/>
          <p:cNvSpPr>
            <a:spLocks noChangeArrowheads="1"/>
          </p:cNvSpPr>
          <p:nvPr/>
        </p:nvSpPr>
        <p:spPr bwMode="auto">
          <a:xfrm rot="16200000">
            <a:off x="7515696" y="3223395"/>
            <a:ext cx="503237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 sz="2000">
              <a:latin typeface="Calibri" pitchFamily="34" charset="0"/>
            </a:endParaRPr>
          </a:p>
        </p:txBody>
      </p:sp>
      <p:sp>
        <p:nvSpPr>
          <p:cNvPr id="109607" name="Oval 46"/>
          <p:cNvSpPr>
            <a:spLocks noChangeArrowheads="1"/>
          </p:cNvSpPr>
          <p:nvPr/>
        </p:nvSpPr>
        <p:spPr bwMode="auto">
          <a:xfrm>
            <a:off x="7161370" y="1898135"/>
            <a:ext cx="193675" cy="195263"/>
          </a:xfrm>
          <a:prstGeom prst="ellipse">
            <a:avLst/>
          </a:prstGeom>
          <a:solidFill>
            <a:srgbClr val="FA59BF"/>
          </a:solidFill>
          <a:ln w="57150">
            <a:solidFill>
              <a:srgbClr val="7030A0"/>
            </a:solidFill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608" name="Oval 47"/>
          <p:cNvSpPr>
            <a:spLocks noChangeArrowheads="1"/>
          </p:cNvSpPr>
          <p:nvPr/>
        </p:nvSpPr>
        <p:spPr bwMode="auto">
          <a:xfrm>
            <a:off x="5879197" y="2526978"/>
            <a:ext cx="193675" cy="195263"/>
          </a:xfrm>
          <a:prstGeom prst="ellipse">
            <a:avLst/>
          </a:prstGeom>
          <a:solidFill>
            <a:srgbClr val="FA59BF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610" name="Oval 49"/>
          <p:cNvSpPr>
            <a:spLocks noChangeArrowheads="1"/>
          </p:cNvSpPr>
          <p:nvPr/>
        </p:nvSpPr>
        <p:spPr bwMode="auto">
          <a:xfrm>
            <a:off x="2823663" y="4862401"/>
            <a:ext cx="193675" cy="19526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109612" name="Line 5"/>
          <p:cNvSpPr>
            <a:spLocks noChangeShapeType="1"/>
          </p:cNvSpPr>
          <p:nvPr/>
        </p:nvSpPr>
        <p:spPr bwMode="auto">
          <a:xfrm>
            <a:off x="5159862" y="1871113"/>
            <a:ext cx="0" cy="3240087"/>
          </a:xfrm>
          <a:prstGeom prst="line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 dirty="0"/>
          </a:p>
        </p:txBody>
      </p:sp>
      <p:sp>
        <p:nvSpPr>
          <p:cNvPr id="109613" name="Line 6"/>
          <p:cNvSpPr>
            <a:spLocks noChangeShapeType="1"/>
          </p:cNvSpPr>
          <p:nvPr/>
        </p:nvSpPr>
        <p:spPr bwMode="auto">
          <a:xfrm flipV="1">
            <a:off x="2636241" y="3882835"/>
            <a:ext cx="5435600" cy="4763"/>
          </a:xfrm>
          <a:prstGeom prst="line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/>
          </a:p>
        </p:txBody>
      </p:sp>
      <p:sp>
        <p:nvSpPr>
          <p:cNvPr id="53" name="AutoShape 36"/>
          <p:cNvSpPr>
            <a:spLocks noChangeArrowheads="1"/>
          </p:cNvSpPr>
          <p:nvPr/>
        </p:nvSpPr>
        <p:spPr bwMode="auto">
          <a:xfrm rot="19519132">
            <a:off x="5267395" y="3222302"/>
            <a:ext cx="503238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 sz="2000">
              <a:latin typeface="Calibri" pitchFamily="34" charset="0"/>
            </a:endParaRPr>
          </a:p>
        </p:txBody>
      </p:sp>
      <p:sp>
        <p:nvSpPr>
          <p:cNvPr id="42" name="Oval 47"/>
          <p:cNvSpPr>
            <a:spLocks noChangeArrowheads="1"/>
          </p:cNvSpPr>
          <p:nvPr/>
        </p:nvSpPr>
        <p:spPr bwMode="auto">
          <a:xfrm>
            <a:off x="3206794" y="1717683"/>
            <a:ext cx="193675" cy="195263"/>
          </a:xfrm>
          <a:prstGeom prst="ellipse">
            <a:avLst/>
          </a:prstGeom>
          <a:solidFill>
            <a:srgbClr val="FA59BF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44" name="Text Box 10">
            <a:extLst>
              <a:ext uri="{FF2B5EF4-FFF2-40B4-BE49-F238E27FC236}">
                <a16:creationId xmlns:a16="http://schemas.microsoft.com/office/drawing/2014/main" id="{B3CCD01B-CD5C-B249-914E-C69035304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507" y="5670714"/>
            <a:ext cx="14780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600" b="0" dirty="0">
                <a:solidFill>
                  <a:schemeClr val="accent1"/>
                </a:solidFill>
                <a:latin typeface="Calibri" panose="020F0502020204030204" pitchFamily="34" charset="0"/>
              </a:rPr>
              <a:t>COLUNA 2</a:t>
            </a:r>
          </a:p>
          <a:p>
            <a:pPr algn="ctr">
              <a:spcBef>
                <a:spcPct val="50000"/>
              </a:spcBef>
            </a:pPr>
            <a:r>
              <a:rPr lang="en-US" altLang="pt-BR" sz="1600" b="0" dirty="0">
                <a:solidFill>
                  <a:schemeClr val="accent1"/>
                </a:solidFill>
                <a:latin typeface="Calibri" panose="020F0502020204030204" pitchFamily="34" charset="0"/>
              </a:rPr>
              <a:t>OPORTUNISTAS</a:t>
            </a:r>
            <a:endParaRPr lang="pt-BR" altLang="pt-BR" sz="1600" b="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CA6E6D89-33FC-4C49-8961-8DFC423B5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918" y="5674960"/>
            <a:ext cx="11067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1600" b="0" dirty="0">
                <a:solidFill>
                  <a:schemeClr val="accent1"/>
                </a:solidFill>
                <a:latin typeface="Calibri" panose="020F0502020204030204" pitchFamily="34" charset="0"/>
              </a:rPr>
              <a:t>COLUNA 1</a:t>
            </a:r>
          </a:p>
          <a:p>
            <a:pPr algn="ctr">
              <a:spcBef>
                <a:spcPct val="50000"/>
              </a:spcBef>
            </a:pPr>
            <a:r>
              <a:rPr lang="en-US" altLang="pt-BR" sz="1600" b="0" dirty="0">
                <a:solidFill>
                  <a:schemeClr val="accent1"/>
                </a:solidFill>
                <a:latin typeface="Calibri" panose="020F0502020204030204" pitchFamily="34" charset="0"/>
              </a:rPr>
              <a:t>PARCEIROS</a:t>
            </a:r>
            <a:endParaRPr lang="pt-BR" altLang="pt-BR" sz="1600" b="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Text Box 10">
            <a:extLst>
              <a:ext uri="{FF2B5EF4-FFF2-40B4-BE49-F238E27FC236}">
                <a16:creationId xmlns:a16="http://schemas.microsoft.com/office/drawing/2014/main" id="{68A33407-E210-BF40-B6E7-5284724A8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401" y="1646037"/>
            <a:ext cx="11400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solidFill>
                  <a:schemeClr val="accent1"/>
                </a:solidFill>
                <a:latin typeface="Calibri" panose="020F0502020204030204" pitchFamily="34" charset="0"/>
              </a:rPr>
              <a:t>NÍVEL ALTO</a:t>
            </a:r>
            <a:endParaRPr lang="pt-BR" altLang="pt-BR" sz="1600" b="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Text Box 10">
            <a:extLst>
              <a:ext uri="{FF2B5EF4-FFF2-40B4-BE49-F238E27FC236}">
                <a16:creationId xmlns:a16="http://schemas.microsoft.com/office/drawing/2014/main" id="{C74BF460-D382-FA46-A01A-6A40915C5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500" y="4768762"/>
            <a:ext cx="12365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solidFill>
                  <a:schemeClr val="accent1"/>
                </a:solidFill>
                <a:latin typeface="Calibri" panose="020F0502020204030204" pitchFamily="34" charset="0"/>
              </a:rPr>
              <a:t>NÍVEL BAIXO</a:t>
            </a:r>
            <a:endParaRPr lang="pt-BR" altLang="pt-BR" sz="1600" b="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Text Box 10">
            <a:extLst>
              <a:ext uri="{FF2B5EF4-FFF2-40B4-BE49-F238E27FC236}">
                <a16:creationId xmlns:a16="http://schemas.microsoft.com/office/drawing/2014/main" id="{AC0DA2EB-AEB9-BA4B-BD7E-DF16B3C1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862" y="5433392"/>
            <a:ext cx="7373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50 PTS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49" name="Text Box 10">
            <a:extLst>
              <a:ext uri="{FF2B5EF4-FFF2-40B4-BE49-F238E27FC236}">
                <a16:creationId xmlns:a16="http://schemas.microsoft.com/office/drawing/2014/main" id="{2755DB26-8292-D14B-802D-3C7BB12A3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491" y="5419888"/>
            <a:ext cx="8415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100 PTS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50" name="Text Box 10">
            <a:extLst>
              <a:ext uri="{FF2B5EF4-FFF2-40B4-BE49-F238E27FC236}">
                <a16:creationId xmlns:a16="http://schemas.microsoft.com/office/drawing/2014/main" id="{821DAA50-1502-4342-9A2E-E21813EF2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2646" y="3338812"/>
            <a:ext cx="1016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$1.000,00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51" name="Text Box 10">
            <a:extLst>
              <a:ext uri="{FF2B5EF4-FFF2-40B4-BE49-F238E27FC236}">
                <a16:creationId xmlns:a16="http://schemas.microsoft.com/office/drawing/2014/main" id="{7F2A9B90-F24F-EE48-A1C8-984F66683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094" y="2687593"/>
            <a:ext cx="4074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highlight>
                  <a:srgbClr val="FFFF00"/>
                </a:highlight>
                <a:latin typeface="Calibri" panose="020F0502020204030204" pitchFamily="34" charset="0"/>
              </a:rPr>
              <a:t>A1</a:t>
            </a:r>
            <a:endParaRPr lang="pt-BR" altLang="pt-BR" sz="1600" b="0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52" name="Text Box 10">
            <a:extLst>
              <a:ext uri="{FF2B5EF4-FFF2-40B4-BE49-F238E27FC236}">
                <a16:creationId xmlns:a16="http://schemas.microsoft.com/office/drawing/2014/main" id="{81B062AB-D1DA-F14A-A8C6-3398B4578E7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736574" y="2680922"/>
            <a:ext cx="4497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highlight>
                  <a:srgbClr val="FFFF00"/>
                </a:highlight>
                <a:latin typeface="Calibri" panose="020F0502020204030204" pitchFamily="34" charset="0"/>
              </a:rPr>
              <a:t>A2</a:t>
            </a:r>
            <a:endParaRPr lang="pt-BR" altLang="pt-BR" sz="1600" b="0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54" name="Text Box 10">
            <a:extLst>
              <a:ext uri="{FF2B5EF4-FFF2-40B4-BE49-F238E27FC236}">
                <a16:creationId xmlns:a16="http://schemas.microsoft.com/office/drawing/2014/main" id="{05ADAED8-928D-7248-8752-67810302FC0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807922" y="4659790"/>
            <a:ext cx="4497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highlight>
                  <a:srgbClr val="FFFF00"/>
                </a:highlight>
                <a:latin typeface="Calibri" panose="020F0502020204030204" pitchFamily="34" charset="0"/>
              </a:rPr>
              <a:t>B2</a:t>
            </a:r>
            <a:endParaRPr lang="pt-BR" altLang="pt-BR" sz="1600" b="0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55" name="Text Box 10">
            <a:extLst>
              <a:ext uri="{FF2B5EF4-FFF2-40B4-BE49-F238E27FC236}">
                <a16:creationId xmlns:a16="http://schemas.microsoft.com/office/drawing/2014/main" id="{DF545808-1DCB-9A4B-88A0-7C755B38230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848163" y="4675444"/>
            <a:ext cx="4497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highlight>
                  <a:srgbClr val="FFFF00"/>
                </a:highlight>
                <a:latin typeface="Calibri" panose="020F0502020204030204" pitchFamily="34" charset="0"/>
              </a:rPr>
              <a:t>B1</a:t>
            </a:r>
            <a:endParaRPr lang="pt-BR" altLang="pt-BR" sz="1600" b="0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56" name="Text Box 10">
            <a:extLst>
              <a:ext uri="{FF2B5EF4-FFF2-40B4-BE49-F238E27FC236}">
                <a16:creationId xmlns:a16="http://schemas.microsoft.com/office/drawing/2014/main" id="{FA8D8C83-2934-1643-8F69-6B59B061A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6899" y="5398400"/>
            <a:ext cx="6331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pt-BR" sz="1600" b="0" dirty="0">
                <a:latin typeface="Calibri" panose="020F0502020204030204" pitchFamily="34" charset="0"/>
              </a:rPr>
              <a:t>0 PTS</a:t>
            </a:r>
            <a:endParaRPr lang="pt-BR" altLang="pt-BR" sz="1600" b="0" dirty="0">
              <a:latin typeface="Calibri" panose="020F0502020204030204" pitchFamily="34" charset="0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2B72464F-438F-CE48-BEA9-5ED3FD69B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056" y="414264"/>
            <a:ext cx="11968179" cy="63402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7239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defRPr/>
            </a:pPr>
            <a:r>
              <a:rPr lang="pt-BR" sz="4400" u="sng" dirty="0">
                <a:solidFill>
                  <a:srgbClr val="FF0000"/>
                </a:solidFill>
                <a:latin typeface="Impact" panose="020B0806030902050204" pitchFamily="34" charset="0"/>
              </a:rPr>
              <a:t>MATRIZ DE NEGOCIAÇÃO POR RECIPROCIDADE</a:t>
            </a:r>
          </a:p>
        </p:txBody>
      </p:sp>
      <p:sp>
        <p:nvSpPr>
          <p:cNvPr id="60" name="Oval 24">
            <a:extLst>
              <a:ext uri="{FF2B5EF4-FFF2-40B4-BE49-F238E27FC236}">
                <a16:creationId xmlns:a16="http://schemas.microsoft.com/office/drawing/2014/main" id="{9A770F6D-374D-2C4B-ACC5-116F4C31E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924" y="2025467"/>
            <a:ext cx="193675" cy="19526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61" name="Oval 25">
            <a:extLst>
              <a:ext uri="{FF2B5EF4-FFF2-40B4-BE49-F238E27FC236}">
                <a16:creationId xmlns:a16="http://schemas.microsoft.com/office/drawing/2014/main" id="{D66D6556-6079-D54B-9BAA-52E2A130B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8335" y="1733072"/>
            <a:ext cx="193675" cy="19526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62" name="Oval 46">
            <a:extLst>
              <a:ext uri="{FF2B5EF4-FFF2-40B4-BE49-F238E27FC236}">
                <a16:creationId xmlns:a16="http://schemas.microsoft.com/office/drawing/2014/main" id="{F5E335E1-8A43-2A4F-BD00-657D0DB38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8336" y="1442527"/>
            <a:ext cx="193675" cy="195263"/>
          </a:xfrm>
          <a:prstGeom prst="ellipse">
            <a:avLst/>
          </a:prstGeom>
          <a:solidFill>
            <a:srgbClr val="FA59BF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5626693-273A-5846-BC41-A8BBFB48BD9E}"/>
              </a:ext>
            </a:extLst>
          </p:cNvPr>
          <p:cNvSpPr/>
          <p:nvPr/>
        </p:nvSpPr>
        <p:spPr>
          <a:xfrm>
            <a:off x="9558334" y="1997324"/>
            <a:ext cx="766557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pt-BR" dirty="0">
                <a:solidFill>
                  <a:schemeClr val="bg1"/>
                </a:solidFill>
                <a:latin typeface="Impact" panose="020B0806030902050204" pitchFamily="34" charset="0"/>
              </a:rPr>
              <a:t>PERFIL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3" name="AutoShape 36">
            <a:extLst>
              <a:ext uri="{FF2B5EF4-FFF2-40B4-BE49-F238E27FC236}">
                <a16:creationId xmlns:a16="http://schemas.microsoft.com/office/drawing/2014/main" id="{537CAE63-CE9A-4B4F-B5EF-38863EEF06D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73838" y="3210079"/>
            <a:ext cx="503238" cy="485775"/>
          </a:xfrm>
          <a:prstGeom prst="rightArrow">
            <a:avLst>
              <a:gd name="adj1" fmla="val 44444"/>
              <a:gd name="adj2" fmla="val 28431"/>
            </a:avLst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pt-BR" sz="2000" dirty="0">
              <a:latin typeface="Calibri" pitchFamily="34" charset="0"/>
            </a:endParaRPr>
          </a:p>
        </p:txBody>
      </p:sp>
      <p:sp>
        <p:nvSpPr>
          <p:cNvPr id="57" name="Line 6">
            <a:extLst>
              <a:ext uri="{FF2B5EF4-FFF2-40B4-BE49-F238E27FC236}">
                <a16:creationId xmlns:a16="http://schemas.microsoft.com/office/drawing/2014/main" id="{F941FA34-69B3-FA44-B3FA-B7274E5E3B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7815" y="3512521"/>
            <a:ext cx="5719802" cy="9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sz="2000"/>
          </a:p>
        </p:txBody>
      </p:sp>
      <p:sp>
        <p:nvSpPr>
          <p:cNvPr id="64" name="Oval 47">
            <a:extLst>
              <a:ext uri="{FF2B5EF4-FFF2-40B4-BE49-F238E27FC236}">
                <a16:creationId xmlns:a16="http://schemas.microsoft.com/office/drawing/2014/main" id="{D43ADFAC-327D-864E-891D-8B85D0D2F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088" y="4821386"/>
            <a:ext cx="193675" cy="195263"/>
          </a:xfrm>
          <a:prstGeom prst="ellipse">
            <a:avLst/>
          </a:prstGeom>
          <a:solidFill>
            <a:srgbClr val="FA59BF"/>
          </a:solidFill>
          <a:ln w="57150">
            <a:solidFill>
              <a:srgbClr val="FF0000"/>
            </a:solidFill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65" name="Oval 47">
            <a:extLst>
              <a:ext uri="{FF2B5EF4-FFF2-40B4-BE49-F238E27FC236}">
                <a16:creationId xmlns:a16="http://schemas.microsoft.com/office/drawing/2014/main" id="{13D6E9B7-1B7C-6B46-971A-7BB4AF55D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7965" y="4912053"/>
            <a:ext cx="193675" cy="195263"/>
          </a:xfrm>
          <a:prstGeom prst="ellipse">
            <a:avLst/>
          </a:prstGeom>
          <a:solidFill>
            <a:srgbClr val="FA59BF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5CD4AD5F-D7F3-104F-88B0-7363D5775228}"/>
              </a:ext>
            </a:extLst>
          </p:cNvPr>
          <p:cNvSpPr/>
          <p:nvPr/>
        </p:nvSpPr>
        <p:spPr>
          <a:xfrm>
            <a:off x="10724266" y="1373788"/>
            <a:ext cx="87395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pt-BR" sz="1600" dirty="0">
                <a:solidFill>
                  <a:srgbClr val="FA59BF"/>
                </a:solidFill>
                <a:latin typeface="Impact" panose="020B0806030902050204" pitchFamily="34" charset="0"/>
              </a:rPr>
              <a:t>TÉCNICO</a:t>
            </a:r>
            <a:endParaRPr lang="pt-BR" sz="1600" dirty="0">
              <a:solidFill>
                <a:srgbClr val="FA59BF"/>
              </a:solidFill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DC03A6B3-92F6-A44D-86D0-D09EB06C8E96}"/>
              </a:ext>
            </a:extLst>
          </p:cNvPr>
          <p:cNvSpPr/>
          <p:nvPr/>
        </p:nvSpPr>
        <p:spPr>
          <a:xfrm>
            <a:off x="10744362" y="1656135"/>
            <a:ext cx="10454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Impact" panose="020B0806030902050204" pitchFamily="34" charset="0"/>
              </a:rPr>
              <a:t>POTENCIAL</a:t>
            </a:r>
            <a:endParaRPr lang="pt-BR" sz="1600" dirty="0">
              <a:solidFill>
                <a:srgbClr val="002060"/>
              </a:solidFill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1C9E67DA-A46C-8C4F-9109-D10793EBB6A2}"/>
              </a:ext>
            </a:extLst>
          </p:cNvPr>
          <p:cNvSpPr/>
          <p:nvPr/>
        </p:nvSpPr>
        <p:spPr>
          <a:xfrm>
            <a:off x="10732010" y="1956098"/>
            <a:ext cx="11079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pt-BR" sz="1600" dirty="0">
                <a:solidFill>
                  <a:srgbClr val="FFC000"/>
                </a:solidFill>
                <a:latin typeface="Impact" panose="020B0806030902050204" pitchFamily="34" charset="0"/>
              </a:rPr>
              <a:t>EMOCIONAL</a:t>
            </a:r>
            <a:endParaRPr lang="pt-BR" sz="1600" dirty="0">
              <a:solidFill>
                <a:srgbClr val="FFC000"/>
              </a:solidFill>
            </a:endParaRPr>
          </a:p>
        </p:txBody>
      </p:sp>
      <p:sp>
        <p:nvSpPr>
          <p:cNvPr id="70" name="Oval 24">
            <a:extLst>
              <a:ext uri="{FF2B5EF4-FFF2-40B4-BE49-F238E27FC236}">
                <a16:creationId xmlns:a16="http://schemas.microsoft.com/office/drawing/2014/main" id="{90F44561-9B61-9E42-8A7C-2ECFB15AB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924" y="2326437"/>
            <a:ext cx="193675" cy="19526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25E45E27-4965-1946-9997-D11C15729FF1}"/>
              </a:ext>
            </a:extLst>
          </p:cNvPr>
          <p:cNvSpPr/>
          <p:nvPr/>
        </p:nvSpPr>
        <p:spPr>
          <a:xfrm>
            <a:off x="10747487" y="2290098"/>
            <a:ext cx="141243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pt-BR" sz="1200" b="1" dirty="0">
                <a:solidFill>
                  <a:srgbClr val="FF0000"/>
                </a:solidFill>
              </a:rPr>
              <a:t>RECONHECIMENTO</a:t>
            </a:r>
            <a:endParaRPr lang="pt-BR" sz="1600" b="1" dirty="0">
              <a:solidFill>
                <a:srgbClr val="FF0000"/>
              </a:solidFill>
            </a:endParaRPr>
          </a:p>
        </p:txBody>
      </p:sp>
      <p:sp>
        <p:nvSpPr>
          <p:cNvPr id="72" name="Oval 24">
            <a:extLst>
              <a:ext uri="{FF2B5EF4-FFF2-40B4-BE49-F238E27FC236}">
                <a16:creationId xmlns:a16="http://schemas.microsoft.com/office/drawing/2014/main" id="{C932A09D-6EBD-E243-A798-8AFDFEF5B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3101" y="2681024"/>
            <a:ext cx="193675" cy="195262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pt-BR" altLang="pt-BR" sz="3200">
              <a:latin typeface="Calibri" panose="020F0502020204030204" pitchFamily="34" charset="0"/>
            </a:endParaRP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5B2AEFE9-D3AE-6843-B503-EDD95A392086}"/>
              </a:ext>
            </a:extLst>
          </p:cNvPr>
          <p:cNvSpPr/>
          <p:nvPr/>
        </p:nvSpPr>
        <p:spPr>
          <a:xfrm>
            <a:off x="10756776" y="2645595"/>
            <a:ext cx="9839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pt-BR" sz="1200" b="1" dirty="0">
                <a:solidFill>
                  <a:srgbClr val="7030A0"/>
                </a:solidFill>
              </a:rPr>
              <a:t>SEGURANÇA</a:t>
            </a:r>
            <a:endParaRPr lang="pt-BR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4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394770" y="121243"/>
          <a:ext cx="11402459" cy="6410854"/>
        </p:xfrm>
        <a:graphic>
          <a:graphicData uri="http://schemas.openxmlformats.org/drawingml/2006/table">
            <a:tbl>
              <a:tblPr>
                <a:effectLst>
                  <a:outerShdw blurRad="596900" dist="50800" dir="5400000" algn="ctr" rotWithShape="0">
                    <a:srgbClr val="000000">
                      <a:alpha val="43137"/>
                    </a:srgbClr>
                  </a:outerShdw>
                </a:effectLst>
              </a:tblPr>
              <a:tblGrid>
                <a:gridCol w="4686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9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9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1621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3600" b="0" i="0" u="sng" strike="noStrike" dirty="0">
                          <a:solidFill>
                            <a:srgbClr val="FF0000"/>
                          </a:solidFill>
                          <a:latin typeface="Impact" panose="020B0806030902050204" pitchFamily="34" charset="0"/>
                        </a:rPr>
                        <a:t>MATRIZ</a:t>
                      </a:r>
                      <a:r>
                        <a:rPr lang="pt-BR" sz="3200" b="0" i="0" u="none" strike="noStrike" dirty="0">
                          <a:solidFill>
                            <a:srgbClr val="FF0000"/>
                          </a:solidFill>
                          <a:latin typeface="Impact" panose="020B0806030902050204" pitchFamily="34" charset="0"/>
                        </a:rPr>
                        <a:t> DE </a:t>
                      </a:r>
                      <a:r>
                        <a:rPr lang="pt-BR" sz="3200" b="0" i="0" u="sng" strike="noStrike" dirty="0">
                          <a:solidFill>
                            <a:srgbClr val="FF0000"/>
                          </a:solidFill>
                          <a:latin typeface="Impact" panose="020B0806030902050204" pitchFamily="34" charset="0"/>
                        </a:rPr>
                        <a:t>POLÍTICAS POR RECIPROCIDADE</a:t>
                      </a:r>
                    </a:p>
                  </a:txBody>
                  <a:tcPr marL="5310" marR="5310" marT="53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46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2800" b="0" i="0" u="none" strike="noStrik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Impact" panose="020B0806030902050204" pitchFamily="34" charset="0"/>
                        </a:rPr>
                        <a:t>EXEMPLO</a:t>
                      </a:r>
                      <a:r>
                        <a:rPr lang="pt-BR" sz="2800" b="0" i="0" u="none" strike="noStrike" dirty="0">
                          <a:solidFill>
                            <a:srgbClr val="FFFFFF"/>
                          </a:solidFill>
                          <a:latin typeface="Impact" panose="020B0806030902050204" pitchFamily="34" charset="0"/>
                        </a:rPr>
                        <a:t> DE POLÍTICAS &amp; ALÇADAS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A1 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A2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B1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8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B2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17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latin typeface="Calibri"/>
                        </a:rPr>
                        <a:t>PRAZO MÉDIO DE PAGAMENTO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90 </a:t>
                      </a:r>
                      <a:r>
                        <a:rPr lang="pt-BR" sz="1200" b="1" i="0" u="none" strike="noStrike" dirty="0" err="1">
                          <a:latin typeface="Calibri"/>
                        </a:rPr>
                        <a:t>dd</a:t>
                      </a:r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75 DD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1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60 DD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17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latin typeface="Calibri"/>
                        </a:rPr>
                        <a:t>DESCONTOS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A VISTA + 10%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1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A VISTA + 8% 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1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A VISTA + 6% 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1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NO PRAZO 15% 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17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latin typeface="Calibri"/>
                        </a:rPr>
                        <a:t>FRETE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CIF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11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FOB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019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latin typeface="Calibri"/>
                        </a:rPr>
                        <a:t>ATENDIMENTO 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GERENTE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GERENTE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TELEVENDAS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TELEVENDAS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17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latin typeface="Calibri"/>
                        </a:rPr>
                        <a:t>FREQUÊNCIA DE VISITA (OBRIGATÓRIA)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DIRETORIA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ANUAL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1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SUPERINTENDENTE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MENSAL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MENSAL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1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GERENTE UNIDADE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MENSAL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MENSAL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MENSAL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1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AGENTE DE VENDAS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SEMANAL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SEMANAL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SEMANAL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SEMANAL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019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latin typeface="Calibri"/>
                        </a:rPr>
                        <a:t>VISITA DO PRESIDENTE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019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latin typeface="Calibri"/>
                        </a:rPr>
                        <a:t>VISITA EXECUTIVA &amp; TÉCNICA (GERENTE, MKT, QUALIDADE)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163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latin typeface="Calibri"/>
                        </a:rPr>
                        <a:t>A QUEM RECORRE PARA SOLUÇÃO DE IMPASSES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DIRETORIA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GER. REGIONAL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GER. UNIDADE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TÉCNICO UNIDADE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619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latin typeface="Calibri"/>
                        </a:rPr>
                        <a:t>TEMPO DE RESPOSTA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COTAÇÕES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ATÉ 4 HORAS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4163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AUTORIZAÇAO DE NEGOCIAÇÕES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UM DIA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41639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PRAZO DE ENTREGA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ATÉ 4 HORAS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11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Calibri"/>
                        </a:rPr>
                        <a:t>ASSIST. TÉCNICA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24 HORAS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310" marR="5310" marT="5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111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 descr="KAIRÓS_Obra de Francesco_Salviat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59487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http://2.bp.blogspot.com/_zYyK43ZgUlM/S9WSyynHM0I/AAAAAAAAAF4/A_AAbWLpZHA/s1600/trabalho_em_equipe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062266" y="0"/>
            <a:ext cx="6129734" cy="6858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1788164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1284C1C-1CCB-C646-994E-B9F1F2E6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582274" cy="70906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119FDB-E575-364F-A0C4-734A4342A31B}"/>
              </a:ext>
            </a:extLst>
          </p:cNvPr>
          <p:cNvSpPr txBox="1"/>
          <p:nvPr/>
        </p:nvSpPr>
        <p:spPr>
          <a:xfrm rot="21104412">
            <a:off x="1191231" y="1894761"/>
            <a:ext cx="9533545" cy="310854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NÚMERO DE CLIENTES: </a:t>
            </a:r>
            <a:r>
              <a:rPr lang="pt-BR" sz="2400" b="1" dirty="0">
                <a:highlight>
                  <a:srgbClr val="FFFF00"/>
                </a:highlight>
              </a:rPr>
              <a:t>12MIL ATIVOS</a:t>
            </a:r>
            <a:r>
              <a:rPr lang="pt-BR" sz="2400" b="1" dirty="0"/>
              <a:t>		</a:t>
            </a:r>
            <a:r>
              <a:rPr lang="pt-BR" sz="2800" b="1" dirty="0">
                <a:solidFill>
                  <a:schemeClr val="bg1"/>
                </a:solidFill>
                <a:highlight>
                  <a:srgbClr val="FF0000"/>
                </a:highlight>
              </a:rPr>
              <a:t>EXEMPLO DA SEMANA!!!</a:t>
            </a:r>
            <a:endParaRPr lang="pt-BR" sz="2400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OPORTUNIDADES TOTAIS: </a:t>
            </a:r>
            <a:r>
              <a:rPr lang="pt-BR" sz="2400" b="1" dirty="0">
                <a:highlight>
                  <a:srgbClr val="FFFF00"/>
                </a:highlight>
              </a:rPr>
              <a:t>40 MIL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POSITIVADOS: </a:t>
            </a:r>
            <a:r>
              <a:rPr lang="pt-BR" sz="2400" b="1" dirty="0">
                <a:highlight>
                  <a:srgbClr val="FFFF00"/>
                </a:highlight>
              </a:rPr>
              <a:t>4,5MIL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OPORTUNIDADES NAS MESO DE ALTÍSSIMA E ALTA ATRATIVIDADE: </a:t>
            </a:r>
            <a:r>
              <a:rPr lang="pt-BR" sz="2400" b="1" dirty="0">
                <a:highlight>
                  <a:srgbClr val="FFFF00"/>
                </a:highlight>
              </a:rPr>
              <a:t>18 MIL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ROB BASE: </a:t>
            </a:r>
            <a:r>
              <a:rPr lang="pt-BR" sz="2400" b="1" dirty="0" err="1">
                <a:highlight>
                  <a:srgbClr val="FFFF00"/>
                </a:highlight>
              </a:rPr>
              <a:t>R</a:t>
            </a:r>
            <a:r>
              <a:rPr lang="pt-BR" sz="2400" b="1" dirty="0">
                <a:highlight>
                  <a:srgbClr val="FFFF00"/>
                </a:highlight>
              </a:rPr>
              <a:t>$ 66 MM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ROB ALVO: </a:t>
            </a:r>
            <a:r>
              <a:rPr lang="pt-BR" sz="2400" b="1" dirty="0" err="1">
                <a:highlight>
                  <a:srgbClr val="FFFF00"/>
                </a:highlight>
              </a:rPr>
              <a:t>R</a:t>
            </a:r>
            <a:r>
              <a:rPr lang="pt-BR" sz="2400" b="1" dirty="0">
                <a:highlight>
                  <a:srgbClr val="FFFF00"/>
                </a:highlight>
              </a:rPr>
              <a:t>$ 474 MM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PRÊMIO: </a:t>
            </a:r>
            <a:r>
              <a:rPr lang="pt-BR" sz="2400" b="1" dirty="0" err="1">
                <a:highlight>
                  <a:srgbClr val="FFFF00"/>
                </a:highlight>
              </a:rPr>
              <a:t>R</a:t>
            </a:r>
            <a:r>
              <a:rPr lang="pt-BR" sz="2400" b="1" dirty="0">
                <a:highlight>
                  <a:srgbClr val="FFFF00"/>
                </a:highlight>
              </a:rPr>
              <a:t>$ 408 MM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FAIXA SHARE: </a:t>
            </a:r>
            <a:r>
              <a:rPr lang="pt-BR" sz="2400" b="1" dirty="0">
                <a:highlight>
                  <a:srgbClr val="FFFF00"/>
                </a:highlight>
              </a:rPr>
              <a:t>- 5% ~ 20%+</a:t>
            </a:r>
          </a:p>
        </p:txBody>
      </p:sp>
    </p:spTree>
    <p:extLst>
      <p:ext uri="{BB962C8B-B14F-4D97-AF65-F5344CB8AC3E}">
        <p14:creationId xmlns:p14="http://schemas.microsoft.com/office/powerpoint/2010/main" val="33942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362"/>
            <a:ext cx="13296899" cy="710275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74D8A5D-05C3-4D48-B8CE-23EDB2AFCD9E}"/>
              </a:ext>
            </a:extLst>
          </p:cNvPr>
          <p:cNvSpPr/>
          <p:nvPr/>
        </p:nvSpPr>
        <p:spPr>
          <a:xfrm>
            <a:off x="3855375" y="3595279"/>
            <a:ext cx="1568058" cy="565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200"/>
              </a:lnSpc>
              <a:spcBef>
                <a:spcPct val="50000"/>
              </a:spcBef>
            </a:pPr>
            <a:r>
              <a:rPr lang="en-US" sz="11500" b="1" dirty="0">
                <a:solidFill>
                  <a:srgbClr val="FFC000"/>
                </a:solidFill>
                <a:latin typeface="Gill Sans Ultra Bold" panose="020B0A02020104020203" pitchFamily="34" charset="77"/>
              </a:rPr>
              <a:t>&amp;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61434" y="1071806"/>
            <a:ext cx="8274638" cy="363625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>
              <a:lnSpc>
                <a:spcPts val="1200"/>
              </a:lnSpc>
              <a:spcBef>
                <a:spcPct val="50000"/>
              </a:spcBef>
            </a:pPr>
            <a:r>
              <a:rPr lang="en-US" sz="6600" b="1" dirty="0">
                <a:solidFill>
                  <a:srgbClr val="FF0000"/>
                </a:solidFill>
              </a:rPr>
              <a:t>	</a:t>
            </a:r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ATITUDE VENCEDORA</a:t>
            </a:r>
          </a:p>
          <a:p>
            <a:pPr>
              <a:lnSpc>
                <a:spcPts val="1200"/>
              </a:lnSpc>
              <a:spcBef>
                <a:spcPct val="50000"/>
              </a:spcBef>
            </a:pPr>
            <a:endParaRPr lang="en-US" sz="6600" b="1" dirty="0">
              <a:solidFill>
                <a:srgbClr val="FF0000"/>
              </a:solidFill>
            </a:endParaRPr>
          </a:p>
          <a:p>
            <a:pPr>
              <a:lnSpc>
                <a:spcPts val="1200"/>
              </a:lnSpc>
              <a:spcBef>
                <a:spcPct val="50000"/>
              </a:spcBef>
            </a:pPr>
            <a:r>
              <a:rPr lang="en-US" sz="8800" b="1" dirty="0">
                <a:solidFill>
                  <a:srgbClr val="FF0000"/>
                </a:solidFill>
                <a:latin typeface="Gill Sans Ultra Bold" panose="020B0A02020104020203" pitchFamily="34" charset="77"/>
              </a:rPr>
              <a:t>Volume</a:t>
            </a:r>
          </a:p>
          <a:p>
            <a:pPr>
              <a:lnSpc>
                <a:spcPts val="1200"/>
              </a:lnSpc>
              <a:spcBef>
                <a:spcPct val="50000"/>
              </a:spcBef>
            </a:pPr>
            <a:endParaRPr lang="en-US" sz="8800" b="1" dirty="0">
              <a:solidFill>
                <a:srgbClr val="FF0000"/>
              </a:solidFill>
              <a:latin typeface="Gill Sans Ultra Bold" panose="020B0A02020104020203" pitchFamily="34" charset="77"/>
            </a:endParaRPr>
          </a:p>
          <a:p>
            <a:pPr>
              <a:lnSpc>
                <a:spcPts val="1200"/>
              </a:lnSpc>
              <a:spcBef>
                <a:spcPct val="50000"/>
              </a:spcBef>
            </a:pPr>
            <a:r>
              <a:rPr lang="en-US" sz="8800" b="1" dirty="0" err="1">
                <a:solidFill>
                  <a:srgbClr val="FF0000"/>
                </a:solidFill>
                <a:latin typeface="Gill Sans Ultra Bold" panose="020B0A02020104020203" pitchFamily="34" charset="77"/>
              </a:rPr>
              <a:t>Método</a:t>
            </a:r>
            <a:endParaRPr lang="en-US" sz="8800" b="1" dirty="0">
              <a:solidFill>
                <a:srgbClr val="FF0000"/>
              </a:solidFill>
              <a:latin typeface="Gill Sans Ultra Bold" panose="020B0A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9494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BA9D92-AE71-4E87-BB35-758739918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70639"/>
            <a:ext cx="12192000" cy="812863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15409" y="894954"/>
            <a:ext cx="72291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chemeClr val="accent1">
                    <a:lumMod val="50000"/>
                  </a:schemeClr>
                </a:solidFill>
                <a:latin typeface="Gill Sans Ultra Bold" panose="020B0A02020104020203" pitchFamily="34" charset="77"/>
              </a:rPr>
              <a:t>Momento</a:t>
            </a:r>
          </a:p>
          <a:p>
            <a:r>
              <a:rPr lang="pt-BR" sz="6600" b="1" dirty="0">
                <a:solidFill>
                  <a:schemeClr val="accent1">
                    <a:lumMod val="50000"/>
                  </a:schemeClr>
                </a:solidFill>
                <a:latin typeface="Gill Sans Ultra Bold" panose="020B0A02020104020203" pitchFamily="34" charset="77"/>
              </a:rPr>
              <a:t>Reflexão...</a:t>
            </a:r>
          </a:p>
        </p:txBody>
      </p:sp>
    </p:spTree>
    <p:extLst>
      <p:ext uri="{BB962C8B-B14F-4D97-AF65-F5344CB8AC3E}">
        <p14:creationId xmlns:p14="http://schemas.microsoft.com/office/powerpoint/2010/main" val="41167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BE26F20E-7338-474B-9315-BDE47B469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" y="446049"/>
            <a:ext cx="12186113" cy="6169615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2315793" y="4337185"/>
            <a:ext cx="7225048" cy="107721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square">
            <a:spAutoFit/>
          </a:bodyPr>
          <a:lstStyle/>
          <a:p>
            <a:pPr algn="ctr">
              <a:defRPr/>
            </a:pPr>
            <a:endParaRPr lang="pt-BR" sz="3200" b="1" i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lang="pt-BR" sz="3200" b="1" i="1" dirty="0">
                <a:solidFill>
                  <a:schemeClr val="bg1"/>
                </a:solidFill>
                <a:latin typeface="Calibri" panose="020F0502020204030204" pitchFamily="34" charset="0"/>
              </a:rPr>
              <a:t>INTELIGÊNCIA DE MERCADO</a:t>
            </a:r>
            <a:endParaRPr lang="pt-BR" sz="32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814723" y="3798576"/>
            <a:ext cx="1771107" cy="1077218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square">
            <a:spAutoFit/>
          </a:bodyPr>
          <a:lstStyle/>
          <a:p>
            <a:pPr algn="ctr">
              <a:defRPr/>
            </a:pPr>
            <a:endParaRPr lang="pt-B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>
              <a:defRPr/>
            </a:pPr>
            <a:endParaRPr lang="pt-BR" sz="1600" b="1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pt-B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CULTURA</a:t>
            </a:r>
          </a:p>
          <a:p>
            <a:pPr algn="ctr">
              <a:defRPr/>
            </a:pPr>
            <a:r>
              <a:rPr lang="pt-BR" sz="1600" b="1" dirty="0">
                <a:solidFill>
                  <a:schemeClr val="bg1"/>
                </a:solidFill>
              </a:rPr>
              <a:t>SISTÊMICA</a:t>
            </a:r>
            <a:endParaRPr lang="pt-B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7421651" y="3622670"/>
            <a:ext cx="2826671" cy="107721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none">
            <a:spAutoFit/>
          </a:bodyPr>
          <a:lstStyle/>
          <a:p>
            <a:pPr>
              <a:defRPr/>
            </a:pPr>
            <a:endParaRPr lang="pt-B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endParaRPr lang="pt-BR" sz="1600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pt-B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CAPTURA DE OPORTUNIDADES</a:t>
            </a:r>
          </a:p>
          <a:p>
            <a:pPr algn="ctr">
              <a:defRPr/>
            </a:pPr>
            <a:r>
              <a:rPr lang="pt-B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 NO MERCADO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600407" y="3730328"/>
            <a:ext cx="2430794" cy="107721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none">
            <a:spAutoFit/>
          </a:bodyPr>
          <a:lstStyle/>
          <a:p>
            <a:pPr>
              <a:defRPr/>
            </a:pPr>
            <a:endParaRPr lang="pt-B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endParaRPr lang="pt-BR" sz="1600" b="1" dirty="0">
              <a:solidFill>
                <a:schemeClr val="bg1"/>
              </a:solidFill>
            </a:endParaRPr>
          </a:p>
          <a:p>
            <a:pPr>
              <a:defRPr/>
            </a:pPr>
            <a:endParaRPr lang="pt-B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pt-B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MODELO DE ABORDAGEM</a:t>
            </a:r>
          </a:p>
        </p:txBody>
      </p:sp>
      <p:grpSp>
        <p:nvGrpSpPr>
          <p:cNvPr id="90114" name="Grupo 22"/>
          <p:cNvGrpSpPr>
            <a:grpSpLocks/>
          </p:cNvGrpSpPr>
          <p:nvPr/>
        </p:nvGrpSpPr>
        <p:grpSpPr bwMode="auto">
          <a:xfrm>
            <a:off x="1789872" y="242336"/>
            <a:ext cx="8643938" cy="3539430"/>
            <a:chOff x="142844" y="2931755"/>
            <a:chExt cx="8643998" cy="3539478"/>
          </a:xfrm>
        </p:grpSpPr>
        <p:sp>
          <p:nvSpPr>
            <p:cNvPr id="3" name="CaixaDeTexto 2"/>
            <p:cNvSpPr txBox="1"/>
            <p:nvPr/>
          </p:nvSpPr>
          <p:spPr>
            <a:xfrm>
              <a:off x="142844" y="2931755"/>
              <a:ext cx="8643998" cy="353947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r>
                <a:rPr lang="pt-BR" sz="4000" b="1" dirty="0">
                  <a:latin typeface="Calibri" panose="020F0502020204030204" pitchFamily="34" charset="0"/>
                </a:rPr>
                <a:t>Excelência na </a:t>
              </a:r>
              <a:r>
                <a:rPr lang="pt-BR" sz="7200" b="1" dirty="0">
                  <a:latin typeface="Calibri" pitchFamily="34" charset="0"/>
                </a:rPr>
                <a:t>EXECUÇÃO</a:t>
              </a: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3200" b="1" dirty="0">
                <a:latin typeface="Calibri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000892" y="4071942"/>
              <a:ext cx="1785950" cy="1500198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PROS-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PECÇÃO</a:t>
              </a:r>
            </a:p>
          </p:txBody>
        </p:sp>
        <p:sp>
          <p:nvSpPr>
            <p:cNvPr id="19" name="Pentágono 18"/>
            <p:cNvSpPr/>
            <p:nvPr/>
          </p:nvSpPr>
          <p:spPr>
            <a:xfrm>
              <a:off x="5000628" y="4071942"/>
              <a:ext cx="2786082" cy="1500198"/>
            </a:xfrm>
            <a:prstGeom prst="homePlat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GESTÃO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CARTEIRA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CLIENTES </a:t>
              </a:r>
            </a:p>
          </p:txBody>
        </p:sp>
        <p:sp>
          <p:nvSpPr>
            <p:cNvPr id="17" name="Pentágono 16"/>
            <p:cNvSpPr/>
            <p:nvPr/>
          </p:nvSpPr>
          <p:spPr>
            <a:xfrm>
              <a:off x="3370936" y="4071942"/>
              <a:ext cx="2786082" cy="1500198"/>
            </a:xfrm>
            <a:prstGeom prst="homePlate">
              <a:avLst/>
            </a:prstGeom>
            <a:solidFill>
              <a:srgbClr val="FF99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CONTORNO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DE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OBJEÇÕES</a:t>
              </a:r>
            </a:p>
          </p:txBody>
        </p:sp>
        <p:sp>
          <p:nvSpPr>
            <p:cNvPr id="16" name="Pentágono 15"/>
            <p:cNvSpPr/>
            <p:nvPr/>
          </p:nvSpPr>
          <p:spPr>
            <a:xfrm>
              <a:off x="1785918" y="4071942"/>
              <a:ext cx="2786082" cy="1500198"/>
            </a:xfrm>
            <a:prstGeom prst="homePlate">
              <a:avLst/>
            </a:prstGeom>
            <a:solidFill>
              <a:srgbClr val="FFC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ABORDAGEM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PERSUASIVA</a:t>
              </a:r>
            </a:p>
          </p:txBody>
        </p:sp>
        <p:sp>
          <p:nvSpPr>
            <p:cNvPr id="18" name="Pentágono 17"/>
            <p:cNvSpPr/>
            <p:nvPr/>
          </p:nvSpPr>
          <p:spPr>
            <a:xfrm>
              <a:off x="142844" y="4071942"/>
              <a:ext cx="2571768" cy="1500198"/>
            </a:xfrm>
            <a:prstGeom prst="homePlate">
              <a:avLst/>
            </a:prstGeom>
            <a:solidFill>
              <a:srgbClr val="FFFF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PLANEJAMENTO DA 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PERFORMANCE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4011062" y="5363959"/>
            <a:ext cx="3834511" cy="707886"/>
          </a:xfrm>
          <a:prstGeom prst="rect">
            <a:avLst/>
          </a:prstGeom>
          <a:solidFill>
            <a:srgbClr val="CC99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4000" b="1" i="1" dirty="0">
                <a:solidFill>
                  <a:schemeClr val="bg1"/>
                </a:solidFill>
                <a:latin typeface="Calibri" panose="020F0502020204030204" pitchFamily="34" charset="0"/>
              </a:rPr>
              <a:t>DESIGN</a:t>
            </a:r>
            <a:r>
              <a:rPr lang="pt-BR" sz="4000" b="1" dirty="0">
                <a:solidFill>
                  <a:schemeClr val="bg1"/>
                </a:solidFill>
                <a:latin typeface="Calibri" pitchFamily="34" charset="0"/>
              </a:rPr>
              <a:t> do G T M</a:t>
            </a:r>
          </a:p>
        </p:txBody>
      </p:sp>
      <p:sp>
        <p:nvSpPr>
          <p:cNvPr id="4" name="CaixaDeTexto 3"/>
          <p:cNvSpPr txBox="1">
            <a:spLocks noChangeArrowheads="1"/>
          </p:cNvSpPr>
          <p:nvPr/>
        </p:nvSpPr>
        <p:spPr bwMode="auto">
          <a:xfrm>
            <a:off x="3628276" y="2679148"/>
            <a:ext cx="2072427" cy="16004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CHEGADA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SONDAGEM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INDUÇÃO BENEFÍCIOS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APRESENTAÇÃO E VENDA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NEGOCIAÇÃO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FECHAMENTO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ENCAMINHAMENTO</a:t>
            </a:r>
          </a:p>
        </p:txBody>
      </p:sp>
      <p:sp>
        <p:nvSpPr>
          <p:cNvPr id="11" name="CaixaDeTexto 10"/>
          <p:cNvSpPr txBox="1">
            <a:spLocks noChangeArrowheads="1"/>
          </p:cNvSpPr>
          <p:nvPr/>
        </p:nvSpPr>
        <p:spPr bwMode="auto">
          <a:xfrm>
            <a:off x="5743149" y="2683912"/>
            <a:ext cx="1441933" cy="116955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LISTAGEM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COMPARATIVOS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CONCORRÊNCIA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ARGUMENTÁRIO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/>
              <a:t>ALTERNÂNCIA</a:t>
            </a:r>
          </a:p>
        </p:txBody>
      </p:sp>
      <p:sp>
        <p:nvSpPr>
          <p:cNvPr id="12" name="CaixaDeTexto 11"/>
          <p:cNvSpPr txBox="1">
            <a:spLocks noChangeArrowheads="1"/>
          </p:cNvSpPr>
          <p:nvPr/>
        </p:nvSpPr>
        <p:spPr bwMode="auto">
          <a:xfrm>
            <a:off x="7203247" y="2677562"/>
            <a:ext cx="1617238" cy="138499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MIX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POSITIVAÇÃO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ATIVAÇÃO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RELACIONAMENTO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INDICAÇÕES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SEGMENTAÇÃO</a:t>
            </a: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8849486" y="2679149"/>
            <a:ext cx="1584325" cy="1384995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ANÁLISE CANAIS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FONTES CONSULTA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LISTAGEM POTENCIAL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NOVAS OPORTUNIDADES</a:t>
            </a:r>
          </a:p>
        </p:txBody>
      </p:sp>
      <p:sp>
        <p:nvSpPr>
          <p:cNvPr id="14" name="CaixaDeTexto 13"/>
          <p:cNvSpPr txBox="1">
            <a:spLocks noChangeArrowheads="1"/>
          </p:cNvSpPr>
          <p:nvPr/>
        </p:nvSpPr>
        <p:spPr bwMode="auto">
          <a:xfrm>
            <a:off x="1939836" y="2677561"/>
            <a:ext cx="1554272" cy="160043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TAXA CONVERSÃO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INDICADORES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PLANOS DE AÇÃO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AGENDAS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PERFIL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MAPEAMENTO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1400" dirty="0">
                <a:solidFill>
                  <a:schemeClr val="bg1"/>
                </a:solidFill>
              </a:rPr>
              <a:t>COBERTURA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05100C7-EEEF-5641-AB3F-14042BD47BAF}"/>
              </a:ext>
            </a:extLst>
          </p:cNvPr>
          <p:cNvSpPr txBox="1"/>
          <p:nvPr/>
        </p:nvSpPr>
        <p:spPr>
          <a:xfrm>
            <a:off x="3310131" y="5969822"/>
            <a:ext cx="5236370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4000" b="1" i="1" dirty="0">
                <a:solidFill>
                  <a:schemeClr val="bg1"/>
                </a:solidFill>
                <a:latin typeface="Calibri" panose="020F0502020204030204" pitchFamily="34" charset="0"/>
              </a:rPr>
              <a:t>CULTURA DE EXECUÇÃO</a:t>
            </a:r>
            <a:endParaRPr lang="pt-BR" sz="4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6" name="Imagem 25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686ED37B-D461-1644-8187-F67EB3399C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68" y="5507218"/>
            <a:ext cx="1433724" cy="9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2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1" grpId="0" animBg="1"/>
      <p:bldP spid="20" grpId="0" animBg="1"/>
      <p:bldP spid="2" grpId="0" animBg="1"/>
      <p:bldP spid="4" grpId="0" animBg="1"/>
      <p:bldP spid="11" grpId="0" animBg="1"/>
      <p:bldP spid="12" grpId="0" animBg="1"/>
      <p:bldP spid="13" grpId="0" animBg="1"/>
      <p:bldP spid="14" grpId="0" animBg="1"/>
      <p:bldP spid="2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33774" y="2921232"/>
            <a:ext cx="6802853" cy="1325563"/>
          </a:xfrm>
        </p:spPr>
        <p:txBody>
          <a:bodyPr>
            <a:noAutofit/>
          </a:bodyPr>
          <a:lstStyle/>
          <a:p>
            <a:r>
              <a:rPr lang="pt-BR" sz="5400" b="1" dirty="0">
                <a:solidFill>
                  <a:srgbClr val="FF0000"/>
                </a:solidFill>
                <a:latin typeface="Uni Neue Heavy" charset="0"/>
                <a:ea typeface="Uni Neue Heavy" charset="0"/>
                <a:cs typeface="Uni Neue Heavy" charset="0"/>
              </a:rPr>
              <a:t>MENSAGEM FINAL</a:t>
            </a:r>
            <a:br>
              <a:rPr lang="pt-BR" sz="5400" b="1" dirty="0">
                <a:solidFill>
                  <a:srgbClr val="FF0000"/>
                </a:solidFill>
                <a:latin typeface="Uni Neue Heavy" charset="0"/>
                <a:ea typeface="Uni Neue Heavy" charset="0"/>
                <a:cs typeface="Uni Neue Heavy" charset="0"/>
              </a:rPr>
            </a:br>
            <a:r>
              <a:rPr lang="pt-BR" sz="5400" b="1" dirty="0">
                <a:solidFill>
                  <a:srgbClr val="FF0000"/>
                </a:solidFill>
                <a:latin typeface="Uni Neue Heavy" charset="0"/>
                <a:ea typeface="Uni Neue Heavy" charset="0"/>
                <a:cs typeface="Uni Neue Heavy" charset="0"/>
              </a:rPr>
              <a:t>DIA 1</a:t>
            </a:r>
            <a:endParaRPr lang="pt-BR" sz="5400" dirty="0">
              <a:solidFill>
                <a:srgbClr val="FF0000"/>
              </a:solidFill>
              <a:latin typeface="Uni Neue Heavy" charset="0"/>
              <a:ea typeface="Uni Neue Heavy" charset="0"/>
              <a:cs typeface="Uni Neue Heavy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7BB2AA-6AE7-4D4D-B740-B22FCDD29D73}"/>
              </a:ext>
            </a:extLst>
          </p:cNvPr>
          <p:cNvSpPr/>
          <p:nvPr/>
        </p:nvSpPr>
        <p:spPr>
          <a:xfrm>
            <a:off x="5935133" y="4684158"/>
            <a:ext cx="3458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Uni Neue Heavy" charset="0"/>
                <a:ea typeface="Uni Neue Heavy" charset="0"/>
                <a:cs typeface="Uni Neue Heavy" charset="0"/>
              </a:rPr>
              <a:t>CLÓVIS LUMERTZ</a:t>
            </a:r>
          </a:p>
        </p:txBody>
      </p:sp>
    </p:spTree>
    <p:extLst>
      <p:ext uri="{BB962C8B-B14F-4D97-AF65-F5344CB8AC3E}">
        <p14:creationId xmlns:p14="http://schemas.microsoft.com/office/powerpoint/2010/main" val="1855401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1DEB7B1-0DF4-45CE-845D-108090853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xplosão 1 1"/>
          <p:cNvSpPr/>
          <p:nvPr/>
        </p:nvSpPr>
        <p:spPr>
          <a:xfrm>
            <a:off x="1441431" y="0"/>
            <a:ext cx="6360657" cy="4935592"/>
          </a:xfrm>
          <a:prstGeom prst="irregularSeal1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7802088" y="4011762"/>
            <a:ext cx="1239442" cy="23891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14925" b="1" dirty="0">
                <a:solidFill>
                  <a:srgbClr val="E0F703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00988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63831" y="3429000"/>
            <a:ext cx="10515600" cy="1325563"/>
          </a:xfrm>
        </p:spPr>
        <p:txBody>
          <a:bodyPr>
            <a:noAutofit/>
          </a:bodyPr>
          <a:lstStyle/>
          <a:p>
            <a:r>
              <a:rPr lang="pt-BR" sz="66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EXCELÊNCIA</a:t>
            </a:r>
            <a: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 </a:t>
            </a:r>
            <a:r>
              <a:rPr lang="pt-BR" sz="36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NA</a:t>
            </a:r>
            <a:b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</a:br>
            <a:r>
              <a:rPr lang="pt-BR" sz="80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EXECUÇÃO</a:t>
            </a:r>
            <a: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 </a:t>
            </a:r>
            <a:b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</a:br>
            <a: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BRASIL DOS PARAFUSOS</a:t>
            </a:r>
            <a:b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</a:br>
            <a: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2022</a:t>
            </a:r>
            <a:br>
              <a:rPr lang="pt-BR" sz="5400" b="1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</a:br>
            <a:endParaRPr lang="pt-BR" sz="5400" dirty="0">
              <a:solidFill>
                <a:schemeClr val="accent5">
                  <a:lumMod val="75000"/>
                </a:schemeClr>
              </a:solidFill>
              <a:latin typeface="Uni Neue Heavy" charset="0"/>
              <a:ea typeface="Uni Neue Heavy" charset="0"/>
              <a:cs typeface="Uni Neue Heavy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468029" y="1229090"/>
            <a:ext cx="4434719" cy="354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Uni Neue" charset="0"/>
                <a:ea typeface="Uni Neue" charset="0"/>
                <a:cs typeface="Uni Neue" charset="0"/>
              </a:rPr>
              <a:t>PROGRAMA DE FORMAÇÃO AVANÇADO</a:t>
            </a:r>
            <a:endParaRPr lang="pt-BR" dirty="0">
              <a:solidFill>
                <a:schemeClr val="accent5">
                  <a:lumMod val="75000"/>
                </a:schemeClr>
              </a:solidFill>
              <a:latin typeface="Uni Neue" charset="0"/>
              <a:ea typeface="Uni Neue" charset="0"/>
              <a:cs typeface="Uni Neue" charset="0"/>
            </a:endParaRP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1646598" y="1791670"/>
            <a:ext cx="407758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257BB2AA-6AE7-4D4D-B740-B22FCDD29D73}"/>
              </a:ext>
            </a:extLst>
          </p:cNvPr>
          <p:cNvSpPr/>
          <p:nvPr/>
        </p:nvSpPr>
        <p:spPr>
          <a:xfrm>
            <a:off x="6321631" y="5678668"/>
            <a:ext cx="2682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Uni Neue Heavy" charset="0"/>
                <a:ea typeface="Uni Neue Heavy" charset="0"/>
                <a:cs typeface="Uni Neue Heavy" charset="0"/>
              </a:rPr>
              <a:t>CLÓVIS LUMERTZ</a:t>
            </a:r>
          </a:p>
        </p:txBody>
      </p:sp>
      <p:pic>
        <p:nvPicPr>
          <p:cNvPr id="10" name="Google Shape;108;p1">
            <a:extLst>
              <a:ext uri="{FF2B5EF4-FFF2-40B4-BE49-F238E27FC236}">
                <a16:creationId xmlns:a16="http://schemas.microsoft.com/office/drawing/2014/main" id="{25E0EFCF-5727-483F-0DF2-D5ADEC5A02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3033"/>
          <a:stretch/>
        </p:blipFill>
        <p:spPr>
          <a:xfrm>
            <a:off x="8437065" y="102292"/>
            <a:ext cx="1267006" cy="974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6483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AC5A0FF-3872-2844-8252-14611980C1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926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697127" y="0"/>
            <a:ext cx="13462970" cy="12464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EXECUÇÃO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marL="1771650" lvl="2" indent="-857250">
              <a:buFont typeface="Wingdings" pitchFamily="2" charset="2"/>
              <a:buChar char="§"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pt-BR" sz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1A65FB1-7CB6-F64B-965D-DDE3D60A1C99}"/>
              </a:ext>
            </a:extLst>
          </p:cNvPr>
          <p:cNvSpPr/>
          <p:nvPr/>
        </p:nvSpPr>
        <p:spPr>
          <a:xfrm>
            <a:off x="309994" y="1583048"/>
            <a:ext cx="2876105" cy="32220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DETERMINAR A </a:t>
            </a:r>
            <a:r>
              <a:rPr lang="pt-BR" sz="2800" dirty="0">
                <a:latin typeface="Impact" panose="020B0806030902050204" pitchFamily="34" charset="0"/>
              </a:rPr>
              <a:t>OFERTA DE VALOR:</a:t>
            </a:r>
          </a:p>
          <a:p>
            <a:pPr algn="ctr"/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DETERMINAR MIX IDEAL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CRONOGRAMA &amp; CICLO OPORTUNIDADES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ATRIBUTOS &amp; BENEFÍCIOS DO MIX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AJUSTAR POLÍTICAS COMERCIAIS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961D4B2-5A8E-9A48-9FEC-7168F7CA3E24}"/>
              </a:ext>
            </a:extLst>
          </p:cNvPr>
          <p:cNvSpPr/>
          <p:nvPr/>
        </p:nvSpPr>
        <p:spPr>
          <a:xfrm>
            <a:off x="563999" y="1013423"/>
            <a:ext cx="2403222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O QUE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VENDER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16E83CF-DC9B-9D48-96E6-FD12AEE25DE4}"/>
              </a:ext>
            </a:extLst>
          </p:cNvPr>
          <p:cNvSpPr/>
          <p:nvPr/>
        </p:nvSpPr>
        <p:spPr>
          <a:xfrm>
            <a:off x="3975541" y="1630338"/>
            <a:ext cx="3034884" cy="11702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1. CLASSIFICAR</a:t>
            </a:r>
            <a:r>
              <a:rPr lang="pt-BR" sz="2000" dirty="0">
                <a:latin typeface="Impact" panose="020B0806030902050204" pitchFamily="34" charset="0"/>
              </a:rPr>
              <a:t> E SEGMENTAR A CARTEIRA DE </a:t>
            </a:r>
            <a:r>
              <a:rPr lang="pt-BR" sz="2400" dirty="0">
                <a:latin typeface="Impact" panose="020B0806030902050204" pitchFamily="34" charset="0"/>
              </a:rPr>
              <a:t>CLIENTES</a:t>
            </a:r>
            <a:r>
              <a:rPr lang="pt-BR" sz="2000" dirty="0">
                <a:latin typeface="Impact" panose="020B0806030902050204" pitchFamily="34" charset="0"/>
              </a:rPr>
              <a:t> &amp; CANAIS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391B6C6-074D-4745-88C0-667A4E89F081}"/>
              </a:ext>
            </a:extLst>
          </p:cNvPr>
          <p:cNvSpPr/>
          <p:nvPr/>
        </p:nvSpPr>
        <p:spPr>
          <a:xfrm>
            <a:off x="3975540" y="1048147"/>
            <a:ext cx="3308342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PARA QUEM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VENDER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EB51874-5DFA-384B-A618-355FBAC019DF}"/>
              </a:ext>
            </a:extLst>
          </p:cNvPr>
          <p:cNvSpPr/>
          <p:nvPr/>
        </p:nvSpPr>
        <p:spPr>
          <a:xfrm>
            <a:off x="3975541" y="2887131"/>
            <a:ext cx="3034884" cy="971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Impact" panose="020B0806030902050204" pitchFamily="34" charset="0"/>
              </a:rPr>
              <a:t>2. MAPEAR O MERCADO E DETERMINAR O PLANO IDEAL DE COBERTURA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CEFA363-61E5-824A-B4EF-1D8A38A9D92C}"/>
              </a:ext>
            </a:extLst>
          </p:cNvPr>
          <p:cNvSpPr/>
          <p:nvPr/>
        </p:nvSpPr>
        <p:spPr>
          <a:xfrm>
            <a:off x="8556345" y="1028759"/>
            <a:ext cx="2457724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COMO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 VENDER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E29134-56EE-0646-A463-EB29999895C3}"/>
              </a:ext>
            </a:extLst>
          </p:cNvPr>
          <p:cNvSpPr/>
          <p:nvPr/>
        </p:nvSpPr>
        <p:spPr>
          <a:xfrm>
            <a:off x="7703742" y="1589813"/>
            <a:ext cx="3744316" cy="3222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PLANEJAMENTO DA ATUAÇÃO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PROSPECÇÃO MERCADOS ALVO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SONDAGEM ATIVA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highlight>
                  <a:srgbClr val="000080"/>
                </a:highlight>
              </a:rPr>
              <a:t>ABORDAGEM PERSUASIVA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highlight>
                  <a:srgbClr val="000080"/>
                </a:highlight>
              </a:rPr>
              <a:t>APRESENTAÇÃO OFERTA VALOR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highlight>
                  <a:srgbClr val="000080"/>
                </a:highlight>
              </a:rPr>
              <a:t>NEGOCIAÇÃO EFICAZ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highlight>
                  <a:srgbClr val="000080"/>
                </a:highlight>
              </a:rPr>
              <a:t>CONTORNO DE OBJEÇÕES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highlight>
                  <a:srgbClr val="000080"/>
                </a:highlight>
              </a:rPr>
              <a:t>FECHAMENTO DA VENDA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highlight>
                  <a:srgbClr val="000080"/>
                </a:highlight>
              </a:rPr>
              <a:t>PÓS-VENDAS E ATENDIMENTO</a:t>
            </a:r>
          </a:p>
          <a:p>
            <a:r>
              <a:rPr lang="pt-BR" dirty="0">
                <a:highlight>
                  <a:srgbClr val="000080"/>
                </a:highlight>
              </a:rPr>
              <a:t>       PARA GERAÇÃO DE VÍNCULOS</a:t>
            </a:r>
          </a:p>
          <a:p>
            <a:r>
              <a:rPr lang="pt-BR" dirty="0"/>
              <a:t>10. GESTÃO DE RESGATE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E1D2DE1-AC51-A84C-880A-EB070C4751B6}"/>
              </a:ext>
            </a:extLst>
          </p:cNvPr>
          <p:cNvSpPr/>
          <p:nvPr/>
        </p:nvSpPr>
        <p:spPr>
          <a:xfrm>
            <a:off x="3975540" y="3980630"/>
            <a:ext cx="3034884" cy="8406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Impact" panose="020B0806030902050204" pitchFamily="34" charset="0"/>
              </a:rPr>
              <a:t>3. IDENTIFICAR OS FATORES DE DECISÃO DE COMPRA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4B43C17-34E2-624F-ACDD-AAAE1E28B22D}"/>
              </a:ext>
            </a:extLst>
          </p:cNvPr>
          <p:cNvSpPr/>
          <p:nvPr/>
        </p:nvSpPr>
        <p:spPr>
          <a:xfrm>
            <a:off x="3900488" y="5595681"/>
            <a:ext cx="2673932" cy="1069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GESTÃO FUNIL</a:t>
            </a:r>
            <a:r>
              <a:rPr lang="pt-BR" sz="2000" dirty="0">
                <a:latin typeface="Impact" panose="020B0806030902050204" pitchFamily="34" charset="0"/>
              </a:rPr>
              <a:t>_TUBO DE VENDAS &amp; PERDAS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6BCD40-D6BE-4D4F-8ACE-7839F7458C8B}"/>
              </a:ext>
            </a:extLst>
          </p:cNvPr>
          <p:cNvSpPr/>
          <p:nvPr/>
        </p:nvSpPr>
        <p:spPr>
          <a:xfrm>
            <a:off x="891251" y="5600466"/>
            <a:ext cx="2814585" cy="1069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PLANEJAMENTO METAS &amp; CICLOS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EFCFB2E-6DD7-9140-9FA6-34CC91E69ADB}"/>
              </a:ext>
            </a:extLst>
          </p:cNvPr>
          <p:cNvSpPr/>
          <p:nvPr/>
        </p:nvSpPr>
        <p:spPr>
          <a:xfrm>
            <a:off x="9178724" y="5591068"/>
            <a:ext cx="2681309" cy="1069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QUALIFICAÇÃO DAS EQUIPES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0BAC86A-F13B-3E42-AAA5-20CB8FBABE91}"/>
              </a:ext>
            </a:extLst>
          </p:cNvPr>
          <p:cNvSpPr/>
          <p:nvPr/>
        </p:nvSpPr>
        <p:spPr>
          <a:xfrm>
            <a:off x="6771190" y="5595681"/>
            <a:ext cx="2210764" cy="10691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Impact" panose="020B0806030902050204" pitchFamily="34" charset="0"/>
              </a:rPr>
              <a:t>MÉRITO &amp; INCENTIVO</a:t>
            </a:r>
          </a:p>
        </p:txBody>
      </p:sp>
      <p:sp>
        <p:nvSpPr>
          <p:cNvPr id="5" name="Triângulo 4">
            <a:extLst>
              <a:ext uri="{FF2B5EF4-FFF2-40B4-BE49-F238E27FC236}">
                <a16:creationId xmlns:a16="http://schemas.microsoft.com/office/drawing/2014/main" id="{299CEB69-E250-0743-8156-7E914F407369}"/>
              </a:ext>
            </a:extLst>
          </p:cNvPr>
          <p:cNvSpPr/>
          <p:nvPr/>
        </p:nvSpPr>
        <p:spPr>
          <a:xfrm rot="5400000">
            <a:off x="2011826" y="2897290"/>
            <a:ext cx="3126500" cy="650822"/>
          </a:xfrm>
          <a:prstGeom prst="triangle">
            <a:avLst>
              <a:gd name="adj" fmla="val 5030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0" name="Triângulo 19">
            <a:extLst>
              <a:ext uri="{FF2B5EF4-FFF2-40B4-BE49-F238E27FC236}">
                <a16:creationId xmlns:a16="http://schemas.microsoft.com/office/drawing/2014/main" id="{A06EA0C9-FCCC-5C42-8CD3-A295C8DCC209}"/>
              </a:ext>
            </a:extLst>
          </p:cNvPr>
          <p:cNvSpPr/>
          <p:nvPr/>
        </p:nvSpPr>
        <p:spPr>
          <a:xfrm rot="5400000">
            <a:off x="5787316" y="2973034"/>
            <a:ext cx="3165273" cy="560031"/>
          </a:xfrm>
          <a:prstGeom prst="triangle">
            <a:avLst>
              <a:gd name="adj" fmla="val 5030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508640C4-2CA1-1940-8ECC-91A9F5823544}"/>
              </a:ext>
            </a:extLst>
          </p:cNvPr>
          <p:cNvSpPr/>
          <p:nvPr/>
        </p:nvSpPr>
        <p:spPr>
          <a:xfrm rot="10800000">
            <a:off x="481780" y="4885421"/>
            <a:ext cx="11105157" cy="641526"/>
          </a:xfrm>
          <a:prstGeom prst="triangle">
            <a:avLst>
              <a:gd name="adj" fmla="val 5030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2" name="Triângulo 21">
            <a:extLst>
              <a:ext uri="{FF2B5EF4-FFF2-40B4-BE49-F238E27FC236}">
                <a16:creationId xmlns:a16="http://schemas.microsoft.com/office/drawing/2014/main" id="{AC79A0A5-07D9-B04B-AEB6-E58B46588B64}"/>
              </a:ext>
            </a:extLst>
          </p:cNvPr>
          <p:cNvSpPr/>
          <p:nvPr/>
        </p:nvSpPr>
        <p:spPr>
          <a:xfrm rot="5400000">
            <a:off x="10312756" y="2807060"/>
            <a:ext cx="3094555" cy="663932"/>
          </a:xfrm>
          <a:prstGeom prst="triangle">
            <a:avLst>
              <a:gd name="adj" fmla="val 5030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9B03366-183A-5949-8243-F0213A0419A9}"/>
              </a:ext>
            </a:extLst>
          </p:cNvPr>
          <p:cNvSpPr/>
          <p:nvPr/>
        </p:nvSpPr>
        <p:spPr>
          <a:xfrm>
            <a:off x="4941752" y="4855924"/>
            <a:ext cx="2185215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COMO </a:t>
            </a:r>
            <a:r>
              <a:rPr lang="pt-BR" sz="3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GERIR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184CE7-0BA8-DC4D-894F-D6BCDBDE5DEF}"/>
              </a:ext>
            </a:extLst>
          </p:cNvPr>
          <p:cNvSpPr txBox="1"/>
          <p:nvPr/>
        </p:nvSpPr>
        <p:spPr>
          <a:xfrm>
            <a:off x="149935" y="8827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C8A3793-7D05-F541-A221-47F7BD0DFB0E}"/>
              </a:ext>
            </a:extLst>
          </p:cNvPr>
          <p:cNvSpPr txBox="1"/>
          <p:nvPr/>
        </p:nvSpPr>
        <p:spPr>
          <a:xfrm>
            <a:off x="3611160" y="90741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350AD4E-350F-8C47-A69E-A9019E756B46}"/>
              </a:ext>
            </a:extLst>
          </p:cNvPr>
          <p:cNvSpPr txBox="1"/>
          <p:nvPr/>
        </p:nvSpPr>
        <p:spPr>
          <a:xfrm>
            <a:off x="8115772" y="89031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10E361F-799B-144A-8549-FE704B00B9A9}"/>
              </a:ext>
            </a:extLst>
          </p:cNvPr>
          <p:cNvSpPr txBox="1"/>
          <p:nvPr/>
        </p:nvSpPr>
        <p:spPr>
          <a:xfrm>
            <a:off x="4470046" y="473031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3F28524B-3F35-7444-9550-659543394CE2}"/>
              </a:ext>
            </a:extLst>
          </p:cNvPr>
          <p:cNvCxnSpPr>
            <a:cxnSpLocks/>
          </p:cNvCxnSpPr>
          <p:nvPr/>
        </p:nvCxnSpPr>
        <p:spPr>
          <a:xfrm flipH="1" flipV="1">
            <a:off x="3073350" y="2227757"/>
            <a:ext cx="918816" cy="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B1D37FEA-9FE6-254D-883F-C195BF7BF1EF}"/>
              </a:ext>
            </a:extLst>
          </p:cNvPr>
          <p:cNvCxnSpPr>
            <a:cxnSpLocks/>
          </p:cNvCxnSpPr>
          <p:nvPr/>
        </p:nvCxnSpPr>
        <p:spPr>
          <a:xfrm>
            <a:off x="7010424" y="2611619"/>
            <a:ext cx="708054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39536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010060" y="85664"/>
            <a:ext cx="13536237" cy="258532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Estrutura</a:t>
            </a:r>
            <a:r>
              <a:rPr lang="en-US" sz="5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da NEGOCIAÇÃO</a:t>
            </a:r>
          </a:p>
          <a:p>
            <a:pPr marL="1771650" lvl="2" indent="-857250">
              <a:buFont typeface="Wingdings" pitchFamily="2" charset="2"/>
              <a:buChar char="§"/>
            </a:pPr>
            <a:endParaRPr lang="en-US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lvl="2"/>
            <a:endParaRPr lang="pt-BR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1A65FB1-7CB6-F64B-965D-DDE3D60A1C99}"/>
              </a:ext>
            </a:extLst>
          </p:cNvPr>
          <p:cNvSpPr/>
          <p:nvPr/>
        </p:nvSpPr>
        <p:spPr>
          <a:xfrm>
            <a:off x="243892" y="1715252"/>
            <a:ext cx="2876105" cy="32220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DOMINAR A </a:t>
            </a:r>
          </a:p>
          <a:p>
            <a:pPr algn="ctr"/>
            <a:r>
              <a:rPr lang="pt-BR" sz="2800" u="sng" dirty="0">
                <a:latin typeface="Impact" panose="020B0806030902050204" pitchFamily="34" charset="0"/>
              </a:rPr>
              <a:t>OFERTA DE VALOR</a:t>
            </a:r>
            <a:r>
              <a:rPr lang="pt-BR" sz="2800" dirty="0">
                <a:latin typeface="Impact" panose="020B0806030902050204" pitchFamily="34" charset="0"/>
              </a:rPr>
              <a:t>:</a:t>
            </a:r>
          </a:p>
          <a:p>
            <a:pPr algn="ctr"/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DETERMINAR MIX IDEAL</a:t>
            </a:r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CRONOGRAMA &amp; CICLO OPORTUNIDADES</a:t>
            </a:r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ATRIBUTOS &amp; BENEFÍCIOS DO MIX</a:t>
            </a:r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ALINHAR AS POLÍTICAS COMERCIAIS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961D4B2-5A8E-9A48-9FEC-7168F7CA3E24}"/>
              </a:ext>
            </a:extLst>
          </p:cNvPr>
          <p:cNvSpPr/>
          <p:nvPr/>
        </p:nvSpPr>
        <p:spPr>
          <a:xfrm>
            <a:off x="497897" y="1145627"/>
            <a:ext cx="2403222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O QUE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VENDER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16E83CF-DC9B-9D48-96E6-FD12AEE25DE4}"/>
              </a:ext>
            </a:extLst>
          </p:cNvPr>
          <p:cNvSpPr/>
          <p:nvPr/>
        </p:nvSpPr>
        <p:spPr>
          <a:xfrm>
            <a:off x="3909439" y="1762542"/>
            <a:ext cx="3034884" cy="11702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1. CLASSIFICAR</a:t>
            </a:r>
            <a:r>
              <a:rPr lang="pt-BR" sz="2000" dirty="0">
                <a:latin typeface="Impact" panose="020B0806030902050204" pitchFamily="34" charset="0"/>
              </a:rPr>
              <a:t> E SEGMENTAR A CARTEIRA DE </a:t>
            </a:r>
            <a:r>
              <a:rPr lang="pt-BR" sz="2400" dirty="0">
                <a:latin typeface="Impact" panose="020B0806030902050204" pitchFamily="34" charset="0"/>
              </a:rPr>
              <a:t>CLIENTES</a:t>
            </a:r>
            <a:r>
              <a:rPr lang="pt-BR" sz="2000" dirty="0">
                <a:latin typeface="Impact" panose="020B0806030902050204" pitchFamily="34" charset="0"/>
              </a:rPr>
              <a:t> &amp; CANAIS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391B6C6-074D-4745-88C0-667A4E89F081}"/>
              </a:ext>
            </a:extLst>
          </p:cNvPr>
          <p:cNvSpPr/>
          <p:nvPr/>
        </p:nvSpPr>
        <p:spPr>
          <a:xfrm>
            <a:off x="3909438" y="1180351"/>
            <a:ext cx="3308342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PARA QUEM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VENDER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EB51874-5DFA-384B-A618-355FBAC019DF}"/>
              </a:ext>
            </a:extLst>
          </p:cNvPr>
          <p:cNvSpPr/>
          <p:nvPr/>
        </p:nvSpPr>
        <p:spPr>
          <a:xfrm>
            <a:off x="3909439" y="2973322"/>
            <a:ext cx="3034884" cy="10282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Impact" panose="020B0806030902050204" pitchFamily="34" charset="0"/>
              </a:rPr>
              <a:t>2. MAPEAR O MERCADO E DETERMINAR O PLANO IDEAL DE COBERTURA REGIONAL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CEFA363-61E5-824A-B4EF-1D8A38A9D92C}"/>
              </a:ext>
            </a:extLst>
          </p:cNvPr>
          <p:cNvSpPr/>
          <p:nvPr/>
        </p:nvSpPr>
        <p:spPr>
          <a:xfrm>
            <a:off x="8511452" y="1052009"/>
            <a:ext cx="2457724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3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COMO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 VENDER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E29134-56EE-0646-A463-EB29999895C3}"/>
              </a:ext>
            </a:extLst>
          </p:cNvPr>
          <p:cNvSpPr/>
          <p:nvPr/>
        </p:nvSpPr>
        <p:spPr>
          <a:xfrm>
            <a:off x="7432920" y="1614880"/>
            <a:ext cx="4377614" cy="33292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Impact" panose="020B0806030902050204" pitchFamily="34" charset="0"/>
              </a:rPr>
              <a:t>PLANEJAMENTO DA ATUAÇÃO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Impact" panose="020B0806030902050204" pitchFamily="34" charset="0"/>
              </a:rPr>
              <a:t>PROSPECÇÃO CLIENTES ALVO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rgbClr val="FFFF00"/>
                </a:solidFill>
                <a:latin typeface="Impact" panose="020B0806030902050204" pitchFamily="34" charset="0"/>
              </a:rPr>
              <a:t>SONDAGEM ATIVA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rgbClr val="FFFF00"/>
                </a:solidFill>
                <a:latin typeface="Impact" panose="020B0806030902050204" pitchFamily="34" charset="0"/>
              </a:rPr>
              <a:t>ABORDAGEM PERSUASIVA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rgbClr val="FFFF00"/>
                </a:solidFill>
                <a:latin typeface="Impact" panose="020B0806030902050204" pitchFamily="34" charset="0"/>
              </a:rPr>
              <a:t>APRESENTAÇÃO OFERTA VALOR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rgbClr val="FFFF00"/>
                </a:solidFill>
                <a:latin typeface="Impact" panose="020B0806030902050204" pitchFamily="34" charset="0"/>
              </a:rPr>
              <a:t>NEGOCIAÇÃO EFICAZ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rgbClr val="FFFF00"/>
                </a:solidFill>
                <a:latin typeface="Impact" panose="020B0806030902050204" pitchFamily="34" charset="0"/>
              </a:rPr>
              <a:t>CONTORNO DE OBJEÇÕES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rgbClr val="FFFF00"/>
                </a:solidFill>
                <a:latin typeface="Impact" panose="020B0806030902050204" pitchFamily="34" charset="0"/>
              </a:rPr>
              <a:t>FECHAMENTO DA VENDA</a:t>
            </a:r>
          </a:p>
          <a:p>
            <a:pPr marL="342900" indent="-342900">
              <a:buFont typeface="+mj-lt"/>
              <a:buAutoNum type="arabicPeriod"/>
            </a:pPr>
            <a:endParaRPr lang="pt-BR" dirty="0">
              <a:latin typeface="Impact" panose="020B080603090205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Impact" panose="020B0806030902050204" pitchFamily="34" charset="0"/>
              </a:rPr>
              <a:t>PÓS-VENDAS PARA GERAÇÃO DE VÍNCULOS</a:t>
            </a:r>
          </a:p>
          <a:p>
            <a:r>
              <a:rPr lang="pt-BR" dirty="0">
                <a:latin typeface="Impact" panose="020B0806030902050204" pitchFamily="34" charset="0"/>
              </a:rPr>
              <a:t>10.  TRABALHAR AS OPORTUNIDADES FUTURAS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E1D2DE1-AC51-A84C-880A-EB070C4751B6}"/>
              </a:ext>
            </a:extLst>
          </p:cNvPr>
          <p:cNvSpPr/>
          <p:nvPr/>
        </p:nvSpPr>
        <p:spPr>
          <a:xfrm>
            <a:off x="3909438" y="4040262"/>
            <a:ext cx="3034884" cy="91324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Impact" panose="020B0806030902050204" pitchFamily="34" charset="0"/>
              </a:rPr>
              <a:t>3. IDENTIFICAR OS FATORES DE DECISÃO DE COMPRA = PERSONALIDADES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4B43C17-34E2-624F-ACDD-AAAE1E28B22D}"/>
              </a:ext>
            </a:extLst>
          </p:cNvPr>
          <p:cNvSpPr/>
          <p:nvPr/>
        </p:nvSpPr>
        <p:spPr>
          <a:xfrm>
            <a:off x="3834386" y="5727885"/>
            <a:ext cx="2673932" cy="10691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2. GESTÃO FUNIL </a:t>
            </a:r>
            <a:r>
              <a:rPr lang="pt-BR" sz="2000" dirty="0">
                <a:latin typeface="Impact" panose="020B0806030902050204" pitchFamily="34" charset="0"/>
              </a:rPr>
              <a:t>DE </a:t>
            </a:r>
            <a:r>
              <a:rPr lang="pt-BR" sz="2400" dirty="0">
                <a:latin typeface="Impact" panose="020B0806030902050204" pitchFamily="34" charset="0"/>
              </a:rPr>
              <a:t>VENDAS</a:t>
            </a:r>
            <a:r>
              <a:rPr lang="pt-BR" sz="2000" dirty="0">
                <a:latin typeface="Impact" panose="020B0806030902050204" pitchFamily="34" charset="0"/>
              </a:rPr>
              <a:t> &amp; </a:t>
            </a:r>
            <a:r>
              <a:rPr lang="pt-BR" sz="2400" dirty="0">
                <a:latin typeface="Impact" panose="020B0806030902050204" pitchFamily="34" charset="0"/>
              </a:rPr>
              <a:t>PERDAS</a:t>
            </a:r>
            <a:r>
              <a:rPr lang="pt-BR" sz="2000" dirty="0"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6BCD40-D6BE-4D4F-8ACE-7839F7458C8B}"/>
              </a:ext>
            </a:extLst>
          </p:cNvPr>
          <p:cNvSpPr/>
          <p:nvPr/>
        </p:nvSpPr>
        <p:spPr>
          <a:xfrm>
            <a:off x="825149" y="5732670"/>
            <a:ext cx="2814585" cy="10691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1. PLANEJAMENTO METAS &amp; CICLOS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EFCFB2E-6DD7-9140-9FA6-34CC91E69ADB}"/>
              </a:ext>
            </a:extLst>
          </p:cNvPr>
          <p:cNvSpPr/>
          <p:nvPr/>
        </p:nvSpPr>
        <p:spPr>
          <a:xfrm>
            <a:off x="9112622" y="5723272"/>
            <a:ext cx="2681309" cy="10691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4. QUALIFICAÇÃO DA EQUIPE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0BAC86A-F13B-3E42-AAA5-20CB8FBABE91}"/>
              </a:ext>
            </a:extLst>
          </p:cNvPr>
          <p:cNvSpPr/>
          <p:nvPr/>
        </p:nvSpPr>
        <p:spPr>
          <a:xfrm>
            <a:off x="6705088" y="5727885"/>
            <a:ext cx="2210764" cy="10691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Impact" panose="020B0806030902050204" pitchFamily="34" charset="0"/>
              </a:rPr>
              <a:t>3. MÉRITO &amp; INCENTIVO</a:t>
            </a:r>
          </a:p>
        </p:txBody>
      </p:sp>
      <p:sp>
        <p:nvSpPr>
          <p:cNvPr id="5" name="Triângulo 4">
            <a:extLst>
              <a:ext uri="{FF2B5EF4-FFF2-40B4-BE49-F238E27FC236}">
                <a16:creationId xmlns:a16="http://schemas.microsoft.com/office/drawing/2014/main" id="{299CEB69-E250-0743-8156-7E914F407369}"/>
              </a:ext>
            </a:extLst>
          </p:cNvPr>
          <p:cNvSpPr/>
          <p:nvPr/>
        </p:nvSpPr>
        <p:spPr>
          <a:xfrm rot="5400000">
            <a:off x="1945724" y="3029494"/>
            <a:ext cx="3126500" cy="650822"/>
          </a:xfrm>
          <a:prstGeom prst="triangle">
            <a:avLst>
              <a:gd name="adj" fmla="val 5030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0" name="Triângulo 19">
            <a:extLst>
              <a:ext uri="{FF2B5EF4-FFF2-40B4-BE49-F238E27FC236}">
                <a16:creationId xmlns:a16="http://schemas.microsoft.com/office/drawing/2014/main" id="{A06EA0C9-FCCC-5C42-8CD3-A295C8DCC209}"/>
              </a:ext>
            </a:extLst>
          </p:cNvPr>
          <p:cNvSpPr/>
          <p:nvPr/>
        </p:nvSpPr>
        <p:spPr>
          <a:xfrm rot="5400000">
            <a:off x="5679684" y="3208746"/>
            <a:ext cx="3103294" cy="414993"/>
          </a:xfrm>
          <a:prstGeom prst="triangle">
            <a:avLst>
              <a:gd name="adj" fmla="val 5030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508640C4-2CA1-1940-8ECC-91A9F5823544}"/>
              </a:ext>
            </a:extLst>
          </p:cNvPr>
          <p:cNvSpPr/>
          <p:nvPr/>
        </p:nvSpPr>
        <p:spPr>
          <a:xfrm rot="10800000">
            <a:off x="415678" y="5017625"/>
            <a:ext cx="11105157" cy="641526"/>
          </a:xfrm>
          <a:prstGeom prst="triangle">
            <a:avLst>
              <a:gd name="adj" fmla="val 5030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9B03366-183A-5949-8243-F0213A0419A9}"/>
              </a:ext>
            </a:extLst>
          </p:cNvPr>
          <p:cNvSpPr/>
          <p:nvPr/>
        </p:nvSpPr>
        <p:spPr>
          <a:xfrm>
            <a:off x="4875650" y="4988128"/>
            <a:ext cx="2185215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COMO </a:t>
            </a:r>
            <a:r>
              <a:rPr lang="pt-BR" sz="3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GERIR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184CE7-0BA8-DC4D-894F-D6BCDBDE5DEF}"/>
              </a:ext>
            </a:extLst>
          </p:cNvPr>
          <p:cNvSpPr txBox="1"/>
          <p:nvPr/>
        </p:nvSpPr>
        <p:spPr>
          <a:xfrm>
            <a:off x="83833" y="101494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C8A3793-7D05-F541-A221-47F7BD0DFB0E}"/>
              </a:ext>
            </a:extLst>
          </p:cNvPr>
          <p:cNvSpPr txBox="1"/>
          <p:nvPr/>
        </p:nvSpPr>
        <p:spPr>
          <a:xfrm>
            <a:off x="3545058" y="103961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350AD4E-350F-8C47-A69E-A9019E756B46}"/>
              </a:ext>
            </a:extLst>
          </p:cNvPr>
          <p:cNvSpPr txBox="1"/>
          <p:nvPr/>
        </p:nvSpPr>
        <p:spPr>
          <a:xfrm>
            <a:off x="8058283" y="92889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10E361F-799B-144A-8549-FE704B00B9A9}"/>
              </a:ext>
            </a:extLst>
          </p:cNvPr>
          <p:cNvSpPr txBox="1"/>
          <p:nvPr/>
        </p:nvSpPr>
        <p:spPr>
          <a:xfrm>
            <a:off x="4403944" y="486252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6FB5BC9-83E0-DC49-81B7-6F63012AC734}"/>
              </a:ext>
            </a:extLst>
          </p:cNvPr>
          <p:cNvSpPr/>
          <p:nvPr/>
        </p:nvSpPr>
        <p:spPr>
          <a:xfrm>
            <a:off x="7454954" y="2320885"/>
            <a:ext cx="4737046" cy="1938992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pt-BR" sz="2000" u="sng" dirty="0">
                <a:solidFill>
                  <a:srgbClr val="FFFF00"/>
                </a:solidFill>
                <a:latin typeface="Impact" panose="020B0806030902050204" pitchFamily="34" charset="0"/>
              </a:rPr>
              <a:t>SONDAGEM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pt-BR" sz="2000" u="sng" dirty="0">
                <a:solidFill>
                  <a:srgbClr val="FFFF00"/>
                </a:solidFill>
                <a:latin typeface="Impact" panose="020B0806030902050204" pitchFamily="34" charset="0"/>
              </a:rPr>
              <a:t>INDUÇÃO</a:t>
            </a:r>
            <a:r>
              <a:rPr lang="pt-BR" sz="2000" dirty="0">
                <a:solidFill>
                  <a:srgbClr val="FFFF00"/>
                </a:solidFill>
                <a:latin typeface="Impact" panose="020B0806030902050204" pitchFamily="34" charset="0"/>
              </a:rPr>
              <a:t> &amp; PERSUASÃO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pt-BR" sz="2000" u="sng" dirty="0">
                <a:solidFill>
                  <a:srgbClr val="FFFF00"/>
                </a:solidFill>
                <a:latin typeface="Impact" panose="020B0806030902050204" pitchFamily="34" charset="0"/>
              </a:rPr>
              <a:t>APRESENTAR</a:t>
            </a:r>
            <a:r>
              <a:rPr lang="pt-BR" sz="2000" dirty="0">
                <a:solidFill>
                  <a:srgbClr val="FFFF00"/>
                </a:solidFill>
                <a:latin typeface="Impact" panose="020B0806030902050204" pitchFamily="34" charset="0"/>
              </a:rPr>
              <a:t> A OFERTA DE VALOR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pt-BR" sz="2000" u="sng" dirty="0">
                <a:solidFill>
                  <a:srgbClr val="FFFF00"/>
                </a:solidFill>
                <a:latin typeface="Impact" panose="020B0806030902050204" pitchFamily="34" charset="0"/>
              </a:rPr>
              <a:t>NEGOCIAR</a:t>
            </a:r>
            <a:r>
              <a:rPr lang="pt-BR" sz="2000" dirty="0">
                <a:solidFill>
                  <a:srgbClr val="FFFF00"/>
                </a:solidFill>
                <a:latin typeface="Impact" panose="020B0806030902050204" pitchFamily="34" charset="0"/>
              </a:rPr>
              <a:t> PARÂMETROS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pt-BR" sz="2000" u="sng" dirty="0">
                <a:solidFill>
                  <a:srgbClr val="FFFF00"/>
                </a:solidFill>
                <a:highlight>
                  <a:srgbClr val="000080"/>
                </a:highlight>
                <a:latin typeface="Impact" panose="020B0806030902050204" pitchFamily="34" charset="0"/>
              </a:rPr>
              <a:t>CONTORNO DE OBJEÇÕES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pt-BR" sz="2000" u="sng" dirty="0">
                <a:solidFill>
                  <a:srgbClr val="FFFF00"/>
                </a:solidFill>
                <a:highlight>
                  <a:srgbClr val="000080"/>
                </a:highlight>
                <a:latin typeface="Impact" panose="020B0806030902050204" pitchFamily="34" charset="0"/>
              </a:rPr>
              <a:t>FECHAMENTO</a:t>
            </a:r>
            <a:r>
              <a:rPr lang="pt-BR" sz="2000" dirty="0">
                <a:solidFill>
                  <a:srgbClr val="FFFF00"/>
                </a:solidFill>
                <a:highlight>
                  <a:srgbClr val="000080"/>
                </a:highlight>
                <a:latin typeface="Impact" panose="020B0806030902050204" pitchFamily="34" charset="0"/>
              </a:rPr>
              <a:t> DA VENDA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DE00929-B36A-5D48-B37F-B4387B4DF9A4}"/>
              </a:ext>
            </a:extLst>
          </p:cNvPr>
          <p:cNvSpPr/>
          <p:nvPr/>
        </p:nvSpPr>
        <p:spPr>
          <a:xfrm rot="5400000">
            <a:off x="10844251" y="3017883"/>
            <a:ext cx="1983235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NEGOCIAÇÃO</a:t>
            </a:r>
            <a:endParaRPr lang="pt-BR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8795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4" name="Grupo 22"/>
          <p:cNvGrpSpPr>
            <a:grpSpLocks/>
          </p:cNvGrpSpPr>
          <p:nvPr/>
        </p:nvGrpSpPr>
        <p:grpSpPr bwMode="auto">
          <a:xfrm>
            <a:off x="1385135" y="1026157"/>
            <a:ext cx="9613789" cy="3731170"/>
            <a:chOff x="142844" y="2931755"/>
            <a:chExt cx="8643998" cy="3354810"/>
          </a:xfrm>
        </p:grpSpPr>
        <p:sp>
          <p:nvSpPr>
            <p:cNvPr id="3" name="CaixaDeTexto 2"/>
            <p:cNvSpPr txBox="1"/>
            <p:nvPr/>
          </p:nvSpPr>
          <p:spPr>
            <a:xfrm>
              <a:off x="142844" y="2931755"/>
              <a:ext cx="8643998" cy="33548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r>
                <a:rPr lang="pt-BR" sz="3200" b="1" dirty="0">
                  <a:latin typeface="Calibri" panose="020F0502020204030204" pitchFamily="34" charset="0"/>
                </a:rPr>
                <a:t>Excelência na </a:t>
              </a:r>
              <a:r>
                <a:rPr lang="pt-BR" sz="6000" b="1" dirty="0">
                  <a:latin typeface="Calibri" pitchFamily="34" charset="0"/>
                </a:rPr>
                <a:t>EXECUÇÃO</a:t>
              </a:r>
              <a:endParaRPr lang="pt-BR" sz="8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6000" b="1" dirty="0">
                <a:latin typeface="Calibri" pitchFamily="34" charset="0"/>
              </a:endParaRP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pt-BR" sz="3200" b="1" dirty="0">
                <a:latin typeface="Calibri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000892" y="4071942"/>
              <a:ext cx="1785950" cy="1500198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PROS-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bg1"/>
                  </a:solidFill>
                  <a:latin typeface="Calibri" pitchFamily="34" charset="0"/>
                </a:rPr>
                <a:t>PECÇÃO</a:t>
              </a:r>
            </a:p>
          </p:txBody>
        </p:sp>
        <p:sp>
          <p:nvSpPr>
            <p:cNvPr id="19" name="Pentágono 18"/>
            <p:cNvSpPr/>
            <p:nvPr/>
          </p:nvSpPr>
          <p:spPr>
            <a:xfrm>
              <a:off x="5000628" y="4071942"/>
              <a:ext cx="2786082" cy="1500198"/>
            </a:xfrm>
            <a:prstGeom prst="homePlate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GESTÃO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CARTEIRA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latin typeface="Calibri" pitchFamily="34" charset="0"/>
                </a:rPr>
                <a:t>CLIENTES </a:t>
              </a:r>
            </a:p>
          </p:txBody>
        </p:sp>
        <p:sp>
          <p:nvSpPr>
            <p:cNvPr id="17" name="Pentágono 16"/>
            <p:cNvSpPr/>
            <p:nvPr/>
          </p:nvSpPr>
          <p:spPr>
            <a:xfrm>
              <a:off x="3370936" y="4071942"/>
              <a:ext cx="2786082" cy="1500198"/>
            </a:xfrm>
            <a:prstGeom prst="homePlate">
              <a:avLst/>
            </a:prstGeom>
            <a:solidFill>
              <a:srgbClr val="FF99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CONTORNO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DE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OBJEÇÕES</a:t>
              </a:r>
            </a:p>
          </p:txBody>
        </p:sp>
        <p:sp>
          <p:nvSpPr>
            <p:cNvPr id="16" name="Pentágono 15"/>
            <p:cNvSpPr/>
            <p:nvPr/>
          </p:nvSpPr>
          <p:spPr>
            <a:xfrm>
              <a:off x="1785918" y="4071942"/>
              <a:ext cx="2786082" cy="1500198"/>
            </a:xfrm>
            <a:prstGeom prst="homePlate">
              <a:avLst/>
            </a:prstGeom>
            <a:solidFill>
              <a:srgbClr val="FFC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ABORDAGEM</a:t>
              </a:r>
            </a:p>
            <a:p>
              <a:pPr algn="r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PERSUASIVA</a:t>
              </a:r>
            </a:p>
          </p:txBody>
        </p:sp>
        <p:sp>
          <p:nvSpPr>
            <p:cNvPr id="18" name="Pentágono 17"/>
            <p:cNvSpPr/>
            <p:nvPr/>
          </p:nvSpPr>
          <p:spPr>
            <a:xfrm>
              <a:off x="142844" y="4071942"/>
              <a:ext cx="2571768" cy="1500198"/>
            </a:xfrm>
            <a:prstGeom prst="homePlate">
              <a:avLst/>
            </a:prstGeom>
            <a:solidFill>
              <a:srgbClr val="FFFF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PLANEJAMENTO DA 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2000" b="1" dirty="0">
                  <a:solidFill>
                    <a:schemeClr val="tx1"/>
                  </a:solidFill>
                  <a:latin typeface="Calibri" pitchFamily="34" charset="0"/>
                </a:rPr>
                <a:t>PERFORMANCE</a:t>
              </a:r>
            </a:p>
          </p:txBody>
        </p:sp>
      </p:grpSp>
      <p:sp>
        <p:nvSpPr>
          <p:cNvPr id="5" name="Retângulo 4"/>
          <p:cNvSpPr/>
          <p:nvPr/>
        </p:nvSpPr>
        <p:spPr>
          <a:xfrm>
            <a:off x="4155052" y="2372277"/>
            <a:ext cx="3536666" cy="1325176"/>
          </a:xfrm>
          <a:prstGeom prst="rect">
            <a:avLst/>
          </a:pr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803046" y="5049374"/>
            <a:ext cx="6292707" cy="1200329"/>
          </a:xfrm>
          <a:prstGeom prst="rect">
            <a:avLst/>
          </a:prstGeom>
          <a:noFill/>
          <a:ln w="76200">
            <a:solidFill>
              <a:srgbClr val="0099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DESAFIO: STORYSELLING</a:t>
            </a:r>
          </a:p>
          <a:p>
            <a:pPr algn="ctr"/>
            <a:r>
              <a:rPr lang="pt-BR" sz="32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MAIOR GAP: </a:t>
            </a:r>
            <a:r>
              <a:rPr lang="pt-BR" sz="40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Conector reto 5"/>
          <p:cNvCxnSpPr>
            <a:cxnSpLocks/>
            <a:stCxn id="5" idx="2"/>
            <a:endCxn id="2" idx="0"/>
          </p:cNvCxnSpPr>
          <p:nvPr/>
        </p:nvCxnSpPr>
        <p:spPr>
          <a:xfrm>
            <a:off x="5923385" y="3697453"/>
            <a:ext cx="26015" cy="1351921"/>
          </a:xfrm>
          <a:prstGeom prst="line">
            <a:avLst/>
          </a:prstGeom>
          <a:ln w="762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1344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DB5862-E704-B047-BFE5-CCF149D8CB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7975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1C645FC-3A0C-F54E-B84D-775CFD1B2D7C}"/>
              </a:ext>
            </a:extLst>
          </p:cNvPr>
          <p:cNvSpPr txBox="1"/>
          <p:nvPr/>
        </p:nvSpPr>
        <p:spPr>
          <a:xfrm>
            <a:off x="6850270" y="132719"/>
            <a:ext cx="7229139" cy="7109639"/>
          </a:xfrm>
          <a:prstGeom prst="rect">
            <a:avLst/>
          </a:prstGeom>
          <a:noFill/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  <a:latin typeface="Impact" panose="020B0806030902050204" pitchFamily="34" charset="0"/>
              </a:rPr>
              <a:t>PERFIL DO </a:t>
            </a:r>
            <a:r>
              <a:rPr lang="pt-BR" sz="3600" u="sng" dirty="0">
                <a:solidFill>
                  <a:srgbClr val="FF0000"/>
                </a:solidFill>
                <a:latin typeface="Impact" panose="020B0806030902050204" pitchFamily="34" charset="0"/>
              </a:rPr>
              <a:t>NEGOCIADOR</a:t>
            </a:r>
            <a:r>
              <a:rPr lang="pt-BR" sz="3600" dirty="0">
                <a:solidFill>
                  <a:srgbClr val="FF0000"/>
                </a:solidFill>
                <a:latin typeface="Impact" panose="020B0806030902050204" pitchFamily="34" charset="0"/>
              </a:rPr>
              <a:t> AAA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RACIOCÍNIO 	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ESPERTO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DESINIBIÇÃO 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CARA DE PAU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OBJETIVO CLARO 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FOMINHA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COMUNICAÇÃO 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ENROLÃO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EMPATIA 		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VACILÃO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FLEXIBILIDADE 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MALANDRO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AMBIÇÃO 		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GANANCIOSO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CONFIANÇA 	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SABE TUDO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INTELIGÊNCIA 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LISO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INSISTÊNCIA 	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CHATO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RESILIÊNCIA 	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FRIO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INTUITIVO 	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MÉTODO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RESPONSÁVEL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 		= MEDROSO</a:t>
            </a:r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GANHA-GANHA 		</a:t>
            </a: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= MOLE</a:t>
            </a:r>
          </a:p>
          <a:p>
            <a:endParaRPr lang="pt-BR" sz="28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3477AB-0B24-D64A-8746-816886310629}"/>
              </a:ext>
            </a:extLst>
          </p:cNvPr>
          <p:cNvSpPr txBox="1">
            <a:spLocks noChangeArrowheads="1"/>
          </p:cNvSpPr>
          <p:nvPr/>
        </p:nvSpPr>
        <p:spPr>
          <a:xfrm>
            <a:off x="487402" y="5074723"/>
            <a:ext cx="5683170" cy="14970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ctr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pt-BR" altLang="pt-BR" sz="3200" dirty="0">
                <a:solidFill>
                  <a:schemeClr val="bg1"/>
                </a:solidFill>
                <a:latin typeface="Impact" panose="020B0806030902050204" pitchFamily="34" charset="0"/>
              </a:rPr>
              <a:t>NASCE PRONTO </a:t>
            </a:r>
            <a:r>
              <a:rPr lang="pt-BR" alt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OU</a:t>
            </a:r>
            <a:r>
              <a:rPr lang="pt-BR" altLang="pt-BR" sz="3200" dirty="0">
                <a:solidFill>
                  <a:schemeClr val="bg1"/>
                </a:solidFill>
                <a:latin typeface="Impact" panose="020B0806030902050204" pitchFamily="34" charset="0"/>
              </a:rPr>
              <a:t> DESENVOLVE ?</a:t>
            </a:r>
          </a:p>
          <a:p>
            <a:pPr marL="609600" indent="-609600" algn="ctr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pt-BR" altLang="pt-BR" sz="3200" dirty="0">
                <a:solidFill>
                  <a:schemeClr val="bg1"/>
                </a:solidFill>
                <a:latin typeface="Impact" panose="020B0806030902050204" pitchFamily="34" charset="0"/>
              </a:rPr>
              <a:t>COMPETÊNCIA SE APRENDE !!!</a:t>
            </a:r>
          </a:p>
        </p:txBody>
      </p:sp>
    </p:spTree>
    <p:extLst>
      <p:ext uri="{BB962C8B-B14F-4D97-AF65-F5344CB8AC3E}">
        <p14:creationId xmlns:p14="http://schemas.microsoft.com/office/powerpoint/2010/main" val="420551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http://www.chapada.org.br/amazonjovens/wp-content/uploads/2011/03/Noite-Tira-Duvida.jpg">
            <a:extLst>
              <a:ext uri="{FF2B5EF4-FFF2-40B4-BE49-F238E27FC236}">
                <a16:creationId xmlns:a16="http://schemas.microsoft.com/office/drawing/2014/main" id="{1F424106-2AA7-8945-BA0B-77EF2B53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596" y="2100263"/>
            <a:ext cx="3833516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8" name="Rectangle 2">
            <a:extLst>
              <a:ext uri="{FF2B5EF4-FFF2-40B4-BE49-F238E27FC236}">
                <a16:creationId xmlns:a16="http://schemas.microsoft.com/office/drawing/2014/main" id="{2E8BB68A-01CC-854B-844A-F9F2C7662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394" y="-26988"/>
            <a:ext cx="9652245" cy="60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Font typeface="Times New Roman" panose="02020603050405020304" pitchFamily="18" charset="0"/>
              <a:buNone/>
              <a:defRPr/>
            </a:pPr>
            <a:r>
              <a:rPr lang="pt-BR" altLang="pt-BR" dirty="0">
                <a:solidFill>
                  <a:schemeClr val="accent5">
                    <a:lumMod val="7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COMPORTAMENTO DO CLIENTE \ COMPRADOR</a:t>
            </a:r>
          </a:p>
        </p:txBody>
      </p:sp>
      <p:grpSp>
        <p:nvGrpSpPr>
          <p:cNvPr id="108548" name="Grupo 28">
            <a:extLst>
              <a:ext uri="{FF2B5EF4-FFF2-40B4-BE49-F238E27FC236}">
                <a16:creationId xmlns:a16="http://schemas.microsoft.com/office/drawing/2014/main" id="{0579310C-BC3D-D949-BC96-F7A60DF5E596}"/>
              </a:ext>
            </a:extLst>
          </p:cNvPr>
          <p:cNvGrpSpPr>
            <a:grpSpLocks/>
          </p:cNvGrpSpPr>
          <p:nvPr/>
        </p:nvGrpSpPr>
        <p:grpSpPr bwMode="auto">
          <a:xfrm>
            <a:off x="156117" y="476251"/>
            <a:ext cx="11586117" cy="6094413"/>
            <a:chOff x="179314" y="764704"/>
            <a:chExt cx="8598494" cy="6093296"/>
          </a:xfrm>
        </p:grpSpPr>
        <p:sp>
          <p:nvSpPr>
            <p:cNvPr id="98324" name="AutoShape 20">
              <a:extLst>
                <a:ext uri="{FF2B5EF4-FFF2-40B4-BE49-F238E27FC236}">
                  <a16:creationId xmlns:a16="http://schemas.microsoft.com/office/drawing/2014/main" id="{59874648-FE54-B24B-9E0B-F520FE292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925" y="4509120"/>
              <a:ext cx="887413" cy="762000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pt-BR" sz="2400" b="1" dirty="0">
                <a:cs typeface="Calibri" pitchFamily="34" charset="0"/>
              </a:endParaRPr>
            </a:p>
          </p:txBody>
        </p:sp>
        <p:sp>
          <p:nvSpPr>
            <p:cNvPr id="98318" name="AutoShape 14">
              <a:extLst>
                <a:ext uri="{FF2B5EF4-FFF2-40B4-BE49-F238E27FC236}">
                  <a16:creationId xmlns:a16="http://schemas.microsoft.com/office/drawing/2014/main" id="{6616E4C8-7C8D-6342-9470-9C2C68DF8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3856" y="3234680"/>
              <a:ext cx="762000" cy="9144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pt-BR" sz="2400" b="1" dirty="0">
                <a:cs typeface="Calibri" pitchFamily="34" charset="0"/>
              </a:endParaRPr>
            </a:p>
          </p:txBody>
        </p:sp>
        <p:sp>
          <p:nvSpPr>
            <p:cNvPr id="98309" name="AutoShape 5">
              <a:extLst>
                <a:ext uri="{FF2B5EF4-FFF2-40B4-BE49-F238E27FC236}">
                  <a16:creationId xmlns:a16="http://schemas.microsoft.com/office/drawing/2014/main" id="{EDB75D8B-BBE8-5542-8107-FFCA39D54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013" y="2204864"/>
              <a:ext cx="976312" cy="609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pt-BR" sz="2400" b="1" dirty="0">
                <a:cs typeface="Calibri" pitchFamily="34" charset="0"/>
              </a:endParaRPr>
            </a:p>
          </p:txBody>
        </p:sp>
        <p:sp>
          <p:nvSpPr>
            <p:cNvPr id="108558" name="Rectangle 26">
              <a:extLst>
                <a:ext uri="{FF2B5EF4-FFF2-40B4-BE49-F238E27FC236}">
                  <a16:creationId xmlns:a16="http://schemas.microsoft.com/office/drawing/2014/main" id="{315D1464-DC26-174B-B127-48F10538E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14" y="764704"/>
              <a:ext cx="8569917" cy="37299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2000">
                  <a:latin typeface="Calibri" panose="020F0502020204030204" pitchFamily="34" charset="0"/>
                  <a:cs typeface="Calibri" panose="020F0502020204030204" pitchFamily="34" charset="0"/>
                </a:rPr>
                <a:t>INFLUÊNCIAS PESSOAIS</a:t>
              </a:r>
            </a:p>
          </p:txBody>
        </p:sp>
        <p:sp>
          <p:nvSpPr>
            <p:cNvPr id="1851395" name="Rectangle 3">
              <a:extLst>
                <a:ext uri="{FF2B5EF4-FFF2-40B4-BE49-F238E27FC236}">
                  <a16:creationId xmlns:a16="http://schemas.microsoft.com/office/drawing/2014/main" id="{2D2BBB01-6A4B-1D43-8BF6-DC0F384BB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17" y="1518629"/>
              <a:ext cx="7560197" cy="380930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PT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INTERESSES PESSOAIS /  EXPERIÊNCIA /  OBJETIVOS PROFISSIONAIS</a:t>
              </a:r>
              <a:endParaRPr lang="pt-BR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51396" name="Rectangle 4">
              <a:extLst>
                <a:ext uri="{FF2B5EF4-FFF2-40B4-BE49-F238E27FC236}">
                  <a16:creationId xmlns:a16="http://schemas.microsoft.com/office/drawing/2014/main" id="{B19C6A71-C447-CF49-B315-83C5D3EA7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174" y="1899559"/>
              <a:ext cx="7704670" cy="380930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PT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APRENDIZAGEM SOCIAL /  CONDICIONAMENTO</a:t>
              </a:r>
              <a:endParaRPr lang="pt-BR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51399" name="Rectangle 7">
              <a:extLst>
                <a:ext uri="{FF2B5EF4-FFF2-40B4-BE49-F238E27FC236}">
                  <a16:creationId xmlns:a16="http://schemas.microsoft.com/office/drawing/2014/main" id="{02FE3F3D-7653-F64B-846A-E2BAD7856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067" y="2356675"/>
              <a:ext cx="2133747" cy="611075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ALTERNATIVAS QUANTO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FORNECEDOR/PRODUTO</a:t>
              </a:r>
            </a:p>
          </p:txBody>
        </p:sp>
        <p:sp>
          <p:nvSpPr>
            <p:cNvPr id="1851402" name="Rectangle 10">
              <a:extLst>
                <a:ext uri="{FF2B5EF4-FFF2-40B4-BE49-F238E27FC236}">
                  <a16:creationId xmlns:a16="http://schemas.microsoft.com/office/drawing/2014/main" id="{95DBA240-F280-F049-B587-418DA6332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40" y="2509047"/>
              <a:ext cx="1828926" cy="611075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RELACIONAMENTO</a:t>
              </a:r>
            </a:p>
          </p:txBody>
        </p:sp>
        <p:sp>
          <p:nvSpPr>
            <p:cNvPr id="1851403" name="Rectangle 11">
              <a:extLst>
                <a:ext uri="{FF2B5EF4-FFF2-40B4-BE49-F238E27FC236}">
                  <a16:creationId xmlns:a16="http://schemas.microsoft.com/office/drawing/2014/main" id="{CFA8AC9A-933C-674C-9B53-B2A1BD319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40" y="3120122"/>
              <a:ext cx="1828926" cy="60948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RESULTADOS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ANTERIORES</a:t>
              </a:r>
            </a:p>
          </p:txBody>
        </p:sp>
        <p:sp>
          <p:nvSpPr>
            <p:cNvPr id="1851404" name="Rectangle 12">
              <a:extLst>
                <a:ext uri="{FF2B5EF4-FFF2-40B4-BE49-F238E27FC236}">
                  <a16:creationId xmlns:a16="http://schemas.microsoft.com/office/drawing/2014/main" id="{C46C64AC-F451-3E4C-991B-53F26728A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40" y="3653424"/>
              <a:ext cx="1828926" cy="60948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PRESSÃO QUANTO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PRODUTO/MARCA</a:t>
              </a:r>
            </a:p>
          </p:txBody>
        </p:sp>
        <p:sp>
          <p:nvSpPr>
            <p:cNvPr id="1851405" name="Rectangle 13">
              <a:extLst>
                <a:ext uri="{FF2B5EF4-FFF2-40B4-BE49-F238E27FC236}">
                  <a16:creationId xmlns:a16="http://schemas.microsoft.com/office/drawing/2014/main" id="{200D3B19-5A9D-A948-8E07-AB4C91857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040" y="4262913"/>
              <a:ext cx="1828926" cy="60948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HABILIDADES DO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 VENDEDOR</a:t>
              </a:r>
            </a:p>
          </p:txBody>
        </p:sp>
        <p:sp>
          <p:nvSpPr>
            <p:cNvPr id="98319" name="AutoShape 15">
              <a:extLst>
                <a:ext uri="{FF2B5EF4-FFF2-40B4-BE49-F238E27FC236}">
                  <a16:creationId xmlns:a16="http://schemas.microsoft.com/office/drawing/2014/main" id="{208B5064-2337-D641-B45A-FB032B799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1992" y="3271838"/>
              <a:ext cx="838200" cy="914400"/>
            </a:xfrm>
            <a:prstGeom prst="leftArrow">
              <a:avLst>
                <a:gd name="adj1" fmla="val 50000"/>
                <a:gd name="adj2" fmla="val 25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pt-BR" sz="2400" b="1" dirty="0">
                <a:cs typeface="Calibri" pitchFamily="34" charset="0"/>
              </a:endParaRPr>
            </a:p>
          </p:txBody>
        </p:sp>
        <p:sp>
          <p:nvSpPr>
            <p:cNvPr id="1851409" name="Rectangle 17">
              <a:extLst>
                <a:ext uri="{FF2B5EF4-FFF2-40B4-BE49-F238E27FC236}">
                  <a16:creationId xmlns:a16="http://schemas.microsoft.com/office/drawing/2014/main" id="{30B36152-12B1-BB4F-8696-AC06CD757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26" y="5862819"/>
              <a:ext cx="8287323" cy="533302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COMUNIDADE / NECESSIDADES / VALORES / CREDOS / POLÍTICAS / ACIONISTA / CONTRIBUIÇÃO / PLANEJAMENTO</a:t>
              </a:r>
            </a:p>
          </p:txBody>
        </p:sp>
        <p:sp>
          <p:nvSpPr>
            <p:cNvPr id="1851410" name="Rectangle 18">
              <a:extLst>
                <a:ext uri="{FF2B5EF4-FFF2-40B4-BE49-F238E27FC236}">
                  <a16:creationId xmlns:a16="http://schemas.microsoft.com/office/drawing/2014/main" id="{37163137-9E94-5949-B951-6040089AE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288" y="5558075"/>
              <a:ext cx="7849142" cy="380930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BUROCRACIA / ESTRUTURA / HIERARQUIA / CLIENTES / TECNOLOGIA / </a:t>
              </a:r>
              <a:r>
                <a:rPr lang="pt-BR" sz="11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ROTINAS</a:t>
              </a:r>
              <a:r>
                <a:rPr lang="pt-BR" sz="1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 / PROCEDIMENTOS</a:t>
              </a:r>
            </a:p>
          </p:txBody>
        </p:sp>
        <p:sp>
          <p:nvSpPr>
            <p:cNvPr id="1851411" name="Rectangle 19">
              <a:extLst>
                <a:ext uri="{FF2B5EF4-FFF2-40B4-BE49-F238E27FC236}">
                  <a16:creationId xmlns:a16="http://schemas.microsoft.com/office/drawing/2014/main" id="{91718F67-F104-494F-B3B0-9F86D2E5F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17" y="5177145"/>
              <a:ext cx="7483992" cy="457116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pt-BR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</a:endParaRP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PROGRAMAÇÃO / SITUAÇÃO / MERCADO / METAS E OBJETIVOS / NATUREZA DE DEMANDA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pt-BR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51413" name="Rectangle 21">
              <a:extLst>
                <a:ext uri="{FF2B5EF4-FFF2-40B4-BE49-F238E27FC236}">
                  <a16:creationId xmlns:a16="http://schemas.microsoft.com/office/drawing/2014/main" id="{6AB372C8-3936-804E-9F25-A658E9C58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700" y="1137699"/>
              <a:ext cx="8003141" cy="380930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PT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PERSONALIDADE /  VALORES  / ÉTICA PROFISSIONAL /   NECESSIDADES</a:t>
              </a:r>
              <a:endParaRPr lang="pt-BR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51414" name="Rectangle 22">
              <a:extLst>
                <a:ext uri="{FF2B5EF4-FFF2-40B4-BE49-F238E27FC236}">
                  <a16:creationId xmlns:a16="http://schemas.microsoft.com/office/drawing/2014/main" id="{FCFCED79-8479-144F-B061-6387B2E4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067" y="3577238"/>
              <a:ext cx="2133747" cy="533302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FATORES 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ECONÔMICOS</a:t>
              </a:r>
            </a:p>
          </p:txBody>
        </p:sp>
        <p:sp>
          <p:nvSpPr>
            <p:cNvPr id="1851415" name="Rectangle 23">
              <a:extLst>
                <a:ext uri="{FF2B5EF4-FFF2-40B4-BE49-F238E27FC236}">
                  <a16:creationId xmlns:a16="http://schemas.microsoft.com/office/drawing/2014/main" id="{28672DF3-0251-E94A-8C5F-EEE97FDB0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067" y="4110541"/>
              <a:ext cx="2133747" cy="533302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PODER DE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BARGANHA</a:t>
              </a:r>
            </a:p>
          </p:txBody>
        </p:sp>
        <p:sp>
          <p:nvSpPr>
            <p:cNvPr id="1851416" name="Rectangle 24">
              <a:extLst>
                <a:ext uri="{FF2B5EF4-FFF2-40B4-BE49-F238E27FC236}">
                  <a16:creationId xmlns:a16="http://schemas.microsoft.com/office/drawing/2014/main" id="{5B703DE7-7A77-0A45-9C92-8063354DF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067" y="4643843"/>
              <a:ext cx="2133747" cy="457116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HABILIDADES DO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COMPRADOR</a:t>
              </a:r>
            </a:p>
          </p:txBody>
        </p:sp>
        <p:sp>
          <p:nvSpPr>
            <p:cNvPr id="108576" name="Rectangle 25">
              <a:extLst>
                <a:ext uri="{FF2B5EF4-FFF2-40B4-BE49-F238E27FC236}">
                  <a16:creationId xmlns:a16="http://schemas.microsoft.com/office/drawing/2014/main" id="{4E561EAE-96EB-5946-AE5D-17954C192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17" y="6396122"/>
              <a:ext cx="7560197" cy="4618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2000">
                  <a:latin typeface="Calibri" panose="020F0502020204030204" pitchFamily="34" charset="0"/>
                  <a:cs typeface="Calibri" panose="020F0502020204030204" pitchFamily="34" charset="0"/>
                </a:rPr>
                <a:t>INFLUÊNCIAS ORGANIZACIONAIS</a:t>
              </a:r>
            </a:p>
          </p:txBody>
        </p:sp>
        <p:sp>
          <p:nvSpPr>
            <p:cNvPr id="108577" name="Rectangle 16">
              <a:extLst>
                <a:ext uri="{FF2B5EF4-FFF2-40B4-BE49-F238E27FC236}">
                  <a16:creationId xmlns:a16="http://schemas.microsoft.com/office/drawing/2014/main" id="{909FE076-FD25-8841-AA0D-17C5853E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14" y="1145634"/>
              <a:ext cx="576303" cy="571236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pt-BR" altLang="pt-BR" sz="105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</a:p>
          </p:txBody>
        </p:sp>
        <p:sp>
          <p:nvSpPr>
            <p:cNvPr id="1851400" name="Rectangle 8">
              <a:extLst>
                <a:ext uri="{FF2B5EF4-FFF2-40B4-BE49-F238E27FC236}">
                  <a16:creationId xmlns:a16="http://schemas.microsoft.com/office/drawing/2014/main" id="{8690D5B9-7B73-7244-95DD-9C2560173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2067" y="2967750"/>
              <a:ext cx="2133747" cy="60948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CC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PREMÊNCIA DE TEMPO/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1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  <a:cs typeface="Calibri" pitchFamily="34" charset="0"/>
                </a:rPr>
                <a:t>PRAZOS</a:t>
              </a:r>
            </a:p>
          </p:txBody>
        </p:sp>
        <p:sp>
          <p:nvSpPr>
            <p:cNvPr id="108579" name="Rectangle 9">
              <a:extLst>
                <a:ext uri="{FF2B5EF4-FFF2-40B4-BE49-F238E27FC236}">
                  <a16:creationId xmlns:a16="http://schemas.microsoft.com/office/drawing/2014/main" id="{D3D7CE36-87E4-9B4C-94DF-91EE1EC2E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4371" y="764704"/>
              <a:ext cx="533437" cy="609329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 Narrow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L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pt-BR" altLang="pt-BR" sz="105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r>
                <a:rPr lang="pt-BR" altLang="pt-BR" sz="1050"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105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3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786D1F8-C2CF-ED4C-A8F9-8E4241C6643E}"/>
              </a:ext>
            </a:extLst>
          </p:cNvPr>
          <p:cNvSpPr txBox="1"/>
          <p:nvPr/>
        </p:nvSpPr>
        <p:spPr>
          <a:xfrm>
            <a:off x="196935" y="1316349"/>
            <a:ext cx="2337178" cy="2677656"/>
          </a:xfrm>
          <a:prstGeom prst="rect">
            <a:avLst/>
          </a:prstGeom>
          <a:noFill/>
          <a:effectLst>
            <a:outerShdw blurRad="8763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Impact" panose="020B0806030902050204" pitchFamily="34" charset="0"/>
              </a:rPr>
              <a:t>OFERTAS</a:t>
            </a:r>
          </a:p>
          <a:p>
            <a:r>
              <a:rPr lang="pt-BR" sz="2400" dirty="0">
                <a:latin typeface="Impact" panose="020B0806030902050204" pitchFamily="34" charset="0"/>
              </a:rPr>
              <a:t>EMOÇÃO</a:t>
            </a:r>
          </a:p>
          <a:p>
            <a:r>
              <a:rPr lang="pt-BR" sz="2400" dirty="0">
                <a:latin typeface="Impact" panose="020B0806030902050204" pitchFamily="34" charset="0"/>
              </a:rPr>
              <a:t>IMPULSO</a:t>
            </a:r>
          </a:p>
          <a:p>
            <a:r>
              <a:rPr lang="pt-BR" sz="2400" dirty="0">
                <a:latin typeface="Impact" panose="020B0806030902050204" pitchFamily="34" charset="0"/>
              </a:rPr>
              <a:t>CAMPANHAS</a:t>
            </a:r>
          </a:p>
          <a:p>
            <a:r>
              <a:rPr lang="pt-BR" sz="2400" dirty="0">
                <a:latin typeface="Impact" panose="020B0806030902050204" pitchFamily="34" charset="0"/>
              </a:rPr>
              <a:t>RELACIONAMENTO</a:t>
            </a:r>
          </a:p>
          <a:p>
            <a:r>
              <a:rPr lang="pt-BR" sz="2400" dirty="0">
                <a:latin typeface="Impact" panose="020B0806030902050204" pitchFamily="34" charset="0"/>
              </a:rPr>
              <a:t>APOIO</a:t>
            </a:r>
          </a:p>
          <a:p>
            <a:r>
              <a:rPr lang="pt-BR" sz="2400" dirty="0">
                <a:latin typeface="Impact" panose="020B0806030902050204" pitchFamily="34" charset="0"/>
              </a:rPr>
              <a:t>. . 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C15952-AD99-BB4E-AEE2-ABB61287F645}"/>
              </a:ext>
            </a:extLst>
          </p:cNvPr>
          <p:cNvSpPr txBox="1"/>
          <p:nvPr/>
        </p:nvSpPr>
        <p:spPr>
          <a:xfrm>
            <a:off x="9484096" y="3030822"/>
            <a:ext cx="2443298" cy="2677656"/>
          </a:xfrm>
          <a:prstGeom prst="rect">
            <a:avLst/>
          </a:prstGeom>
          <a:noFill/>
          <a:effectLst>
            <a:outerShdw blurRad="8763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pt-BR" sz="2800" b="1" dirty="0">
                <a:latin typeface="Impact" panose="020B0806030902050204" pitchFamily="34" charset="0"/>
              </a:rPr>
              <a:t>PRODUTIVIDADE</a:t>
            </a:r>
          </a:p>
          <a:p>
            <a:pPr algn="r"/>
            <a:r>
              <a:rPr lang="pt-BR" sz="2800" b="1" dirty="0">
                <a:latin typeface="Impact" panose="020B0806030902050204" pitchFamily="34" charset="0"/>
              </a:rPr>
              <a:t>DESCONTO</a:t>
            </a:r>
          </a:p>
          <a:p>
            <a:pPr algn="r"/>
            <a:r>
              <a:rPr lang="pt-BR" sz="2800" b="1" dirty="0">
                <a:latin typeface="Impact" panose="020B0806030902050204" pitchFamily="34" charset="0"/>
              </a:rPr>
              <a:t>RENTABILIDADE</a:t>
            </a:r>
          </a:p>
          <a:p>
            <a:pPr algn="r"/>
            <a:r>
              <a:rPr lang="pt-BR" sz="2800" b="1" dirty="0">
                <a:latin typeface="Impact" panose="020B0806030902050204" pitchFamily="34" charset="0"/>
              </a:rPr>
              <a:t>PRAZO</a:t>
            </a:r>
          </a:p>
          <a:p>
            <a:pPr algn="r"/>
            <a:r>
              <a:rPr lang="pt-BR" sz="2800" b="1" dirty="0">
                <a:latin typeface="Impact" panose="020B0806030902050204" pitchFamily="34" charset="0"/>
              </a:rPr>
              <a:t>POLÍTICAS</a:t>
            </a:r>
          </a:p>
          <a:p>
            <a:pPr algn="r"/>
            <a:r>
              <a:rPr lang="pt-BR" sz="2800" b="1" dirty="0">
                <a:latin typeface="Impact" panose="020B0806030902050204" pitchFamily="34" charset="0"/>
              </a:rPr>
              <a:t>. . .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DC02D57-9676-3142-9B1F-301A40ED6856}"/>
              </a:ext>
            </a:extLst>
          </p:cNvPr>
          <p:cNvCxnSpPr>
            <a:cxnSpLocks/>
          </p:cNvCxnSpPr>
          <p:nvPr/>
        </p:nvCxnSpPr>
        <p:spPr>
          <a:xfrm flipV="1">
            <a:off x="1738365" y="1577591"/>
            <a:ext cx="8450664" cy="351692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16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98BF58-4DA2-5343-BC47-F1AF2E5B4A83}"/>
              </a:ext>
            </a:extLst>
          </p:cNvPr>
          <p:cNvSpPr/>
          <p:nvPr/>
        </p:nvSpPr>
        <p:spPr>
          <a:xfrm>
            <a:off x="0" y="-25106"/>
            <a:ext cx="12192000" cy="7012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50" y="160730"/>
            <a:ext cx="7630160" cy="664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00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70" name="Grupo 6">
            <a:extLst>
              <a:ext uri="{FF2B5EF4-FFF2-40B4-BE49-F238E27FC236}">
                <a16:creationId xmlns:a16="http://schemas.microsoft.com/office/drawing/2014/main" id="{5FB36556-6B74-1E46-BB06-ED703E40F571}"/>
              </a:ext>
            </a:extLst>
          </p:cNvPr>
          <p:cNvGrpSpPr>
            <a:grpSpLocks/>
          </p:cNvGrpSpPr>
          <p:nvPr/>
        </p:nvGrpSpPr>
        <p:grpSpPr bwMode="auto">
          <a:xfrm>
            <a:off x="3961743" y="758631"/>
            <a:ext cx="3744912" cy="2808288"/>
            <a:chOff x="467544" y="548680"/>
            <a:chExt cx="8208912" cy="5643246"/>
          </a:xfrm>
        </p:grpSpPr>
        <p:pic>
          <p:nvPicPr>
            <p:cNvPr id="18" name="Picture 4" descr="brain">
              <a:extLst>
                <a:ext uri="{FF2B5EF4-FFF2-40B4-BE49-F238E27FC236}">
                  <a16:creationId xmlns:a16="http://schemas.microsoft.com/office/drawing/2014/main" id="{0DAA9F7C-8655-784B-8F68-014D16063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548680"/>
              <a:ext cx="8208912" cy="56432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3950E7E2-5254-3E41-871F-54780FF22882}"/>
                </a:ext>
              </a:extLst>
            </p:cNvPr>
            <p:cNvSpPr/>
            <p:nvPr/>
          </p:nvSpPr>
          <p:spPr>
            <a:xfrm>
              <a:off x="540619" y="548680"/>
              <a:ext cx="3023971" cy="647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b="1">
                <a:solidFill>
                  <a:schemeClr val="accent5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842179" name="Line 3">
            <a:extLst>
              <a:ext uri="{FF2B5EF4-FFF2-40B4-BE49-F238E27FC236}">
                <a16:creationId xmlns:a16="http://schemas.microsoft.com/office/drawing/2014/main" id="{CC8B8EE8-35D1-B44F-BCFD-C7B64C01C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5168" y="2333432"/>
            <a:ext cx="0" cy="32004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rgbClr val="FF3300"/>
            </a:extrusionClr>
          </a:sp3d>
        </p:spPr>
        <p:txBody>
          <a:bodyPr wrap="none">
            <a:flatTx/>
          </a:bodyPr>
          <a:lstStyle/>
          <a:p>
            <a:pPr>
              <a:defRPr/>
            </a:pPr>
            <a:endParaRPr lang="pt-BR" b="1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42180" name="Oval 4">
            <a:extLst>
              <a:ext uri="{FF2B5EF4-FFF2-40B4-BE49-F238E27FC236}">
                <a16:creationId xmlns:a16="http://schemas.microsoft.com/office/drawing/2014/main" id="{8496D079-B9FE-5B44-9F90-C4C20EE9C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030" y="2046094"/>
            <a:ext cx="381000" cy="381000"/>
          </a:xfrm>
          <a:prstGeom prst="ellipse">
            <a:avLst/>
          </a:prstGeom>
          <a:solidFill>
            <a:srgbClr val="FF3300"/>
          </a:solidFill>
          <a:ln w="9525">
            <a:round/>
            <a:headEnd/>
            <a:tailEnd/>
          </a:ln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rgbClr val="FF3300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endParaRPr lang="pt-BR" b="1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42181" name="Oval 5">
            <a:extLst>
              <a:ext uri="{FF2B5EF4-FFF2-40B4-BE49-F238E27FC236}">
                <a16:creationId xmlns:a16="http://schemas.microsoft.com/office/drawing/2014/main" id="{54E51B7C-1FF9-2A4B-90D1-71CDD5C9F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414" y="2960668"/>
            <a:ext cx="1066816" cy="9715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defRPr/>
            </a:pPr>
            <a:endParaRPr lang="pt-BR" b="1" dirty="0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109576" name="Picture 6" descr="AN02542_">
            <a:extLst>
              <a:ext uri="{FF2B5EF4-FFF2-40B4-BE49-F238E27FC236}">
                <a16:creationId xmlns:a16="http://schemas.microsoft.com/office/drawing/2014/main" id="{A42AD8E3-B9E4-C54F-95F3-1FAD79135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81" y="3549457"/>
            <a:ext cx="103187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2183" name="Line 7">
            <a:extLst>
              <a:ext uri="{FF2B5EF4-FFF2-40B4-BE49-F238E27FC236}">
                <a16:creationId xmlns:a16="http://schemas.microsoft.com/office/drawing/2014/main" id="{6FC51645-31D3-6247-B4B8-06F7767F81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3230" y="3036694"/>
            <a:ext cx="1447800" cy="762000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b="1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42184" name="Oval 8">
            <a:extLst>
              <a:ext uri="{FF2B5EF4-FFF2-40B4-BE49-F238E27FC236}">
                <a16:creationId xmlns:a16="http://schemas.microsoft.com/office/drawing/2014/main" id="{B1A37D35-5F3D-8340-B000-E05B91CF2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630" y="4349557"/>
            <a:ext cx="609600" cy="609600"/>
          </a:xfrm>
          <a:prstGeom prst="ellipse">
            <a:avLst/>
          </a:prstGeom>
          <a:solidFill>
            <a:schemeClr val="folHlink"/>
          </a:solidFill>
          <a:ln w="9525">
            <a:round/>
            <a:headEnd/>
            <a:tailEnd/>
          </a:ln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pt-BR" sz="4000" b="1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</a:p>
        </p:txBody>
      </p:sp>
      <p:pic>
        <p:nvPicPr>
          <p:cNvPr id="109579" name="Picture 9" descr="AN02542_">
            <a:extLst>
              <a:ext uri="{FF2B5EF4-FFF2-40B4-BE49-F238E27FC236}">
                <a16:creationId xmlns:a16="http://schemas.microsoft.com/office/drawing/2014/main" id="{5883D75F-2C6C-3244-8787-A4884380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30" y="1820670"/>
            <a:ext cx="8382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2186" name="Line 10">
            <a:extLst>
              <a:ext uri="{FF2B5EF4-FFF2-40B4-BE49-F238E27FC236}">
                <a16:creationId xmlns:a16="http://schemas.microsoft.com/office/drawing/2014/main" id="{212D917C-4D21-A74C-963F-1877DF8AA6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34830" y="2274694"/>
            <a:ext cx="1447800" cy="762000"/>
          </a:xfrm>
          <a:prstGeom prst="line">
            <a:avLst/>
          </a:prstGeom>
          <a:noFill/>
          <a:ln w="76200">
            <a:solidFill>
              <a:srgbClr val="00B0F0"/>
            </a:solidFill>
            <a:prstDash val="sysDot"/>
            <a:round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b="1" dirty="0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42187" name="AutoShape 11">
            <a:extLst>
              <a:ext uri="{FF2B5EF4-FFF2-40B4-BE49-F238E27FC236}">
                <a16:creationId xmlns:a16="http://schemas.microsoft.com/office/drawing/2014/main" id="{8B9413AC-90B2-B84E-A1BB-465403587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393" y="2620769"/>
            <a:ext cx="990600" cy="9144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7 w 21600"/>
              <a:gd name="T13" fmla="*/ 2277 h 21600"/>
              <a:gd name="T14" fmla="*/ 16557 w 21600"/>
              <a:gd name="T15" fmla="*/ 136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FF0000"/>
          </a:solidFill>
          <a:ln w="9525">
            <a:miter lim="800000"/>
            <a:headEnd/>
            <a:tailEnd/>
          </a:ln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endParaRPr lang="pt-BR" b="1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42188" name="AutoShape 12">
            <a:extLst>
              <a:ext uri="{FF2B5EF4-FFF2-40B4-BE49-F238E27FC236}">
                <a16:creationId xmlns:a16="http://schemas.microsoft.com/office/drawing/2014/main" id="{1D76226B-DF65-6649-8460-53A195532D7F}"/>
              </a:ext>
            </a:extLst>
          </p:cNvPr>
          <p:cNvSpPr>
            <a:spLocks noChangeArrowheads="1"/>
          </p:cNvSpPr>
          <p:nvPr/>
        </p:nvSpPr>
        <p:spPr bwMode="auto">
          <a:xfrm rot="17552146">
            <a:off x="6550955" y="3620894"/>
            <a:ext cx="1600200" cy="609600"/>
          </a:xfrm>
          <a:prstGeom prst="lightningBolt">
            <a:avLst/>
          </a:prstGeom>
          <a:solidFill>
            <a:srgbClr val="FF6600"/>
          </a:solidFill>
          <a:ln w="9525">
            <a:miter lim="800000"/>
            <a:headEnd/>
            <a:tailEnd/>
          </a:ln>
          <a:scene3d>
            <a:camera prst="legacyPerspectiveFront">
              <a:rot lat="1500000" lon="1500000" rev="0"/>
            </a:camera>
            <a:lightRig rig="legacyFlat2" dir="b"/>
          </a:scene3d>
          <a:sp3d extrusionH="430200" prstMaterial="legacyMatte">
            <a:bevelT w="13500" h="13500" prst="angle"/>
            <a:bevelB w="13500" h="13500" prst="angle"/>
            <a:extrusionClr>
              <a:srgbClr val="FF6600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endParaRPr lang="pt-BR" b="1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42189" name="Text Box 13">
            <a:extLst>
              <a:ext uri="{FF2B5EF4-FFF2-40B4-BE49-F238E27FC236}">
                <a16:creationId xmlns:a16="http://schemas.microsoft.com/office/drawing/2014/main" id="{B694BAE6-00A4-8A45-B306-FD5F5D41D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576" y="5728882"/>
            <a:ext cx="842810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4800" b="1" dirty="0">
                <a:solidFill>
                  <a:srgbClr val="FF0000"/>
                </a:solidFill>
                <a:latin typeface="Impact" panose="020B0806030902050204" pitchFamily="34" charset="0"/>
              </a:rPr>
              <a:t>AMEAÇA = MEDO =    </a:t>
            </a:r>
            <a:r>
              <a:rPr lang="pt-BR" sz="4800" b="1" u="sng" dirty="0">
                <a:solidFill>
                  <a:srgbClr val="FF0000"/>
                </a:solidFill>
                <a:latin typeface="Impact" panose="020B0806030902050204" pitchFamily="34" charset="0"/>
              </a:rPr>
              <a:t>FUGA / LUTA</a:t>
            </a:r>
          </a:p>
        </p:txBody>
      </p:sp>
      <p:sp>
        <p:nvSpPr>
          <p:cNvPr id="1842190" name="AutoShape 14">
            <a:extLst>
              <a:ext uri="{FF2B5EF4-FFF2-40B4-BE49-F238E27FC236}">
                <a16:creationId xmlns:a16="http://schemas.microsoft.com/office/drawing/2014/main" id="{431D33C8-80B7-1349-9EB7-4199F166BC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490284" y="3999909"/>
            <a:ext cx="1800225" cy="10795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b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endParaRPr lang="pt-BR" b="1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97CE3F3-7085-B44C-A518-55740F42A882}"/>
              </a:ext>
            </a:extLst>
          </p:cNvPr>
          <p:cNvSpPr/>
          <p:nvPr/>
        </p:nvSpPr>
        <p:spPr bwMode="auto">
          <a:xfrm>
            <a:off x="3691868" y="3503594"/>
            <a:ext cx="271462" cy="2714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pt-BR" b="1" dirty="0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3238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70" name="Grupo 6">
            <a:extLst>
              <a:ext uri="{FF2B5EF4-FFF2-40B4-BE49-F238E27FC236}">
                <a16:creationId xmlns:a16="http://schemas.microsoft.com/office/drawing/2014/main" id="{5FB36556-6B74-1E46-BB06-ED703E40F571}"/>
              </a:ext>
            </a:extLst>
          </p:cNvPr>
          <p:cNvGrpSpPr>
            <a:grpSpLocks/>
          </p:cNvGrpSpPr>
          <p:nvPr/>
        </p:nvGrpSpPr>
        <p:grpSpPr bwMode="auto">
          <a:xfrm>
            <a:off x="3218666" y="1201188"/>
            <a:ext cx="5557200" cy="4455623"/>
            <a:chOff x="467544" y="548680"/>
            <a:chExt cx="8208912" cy="5643246"/>
          </a:xfrm>
        </p:grpSpPr>
        <p:pic>
          <p:nvPicPr>
            <p:cNvPr id="18" name="Picture 4" descr="brain">
              <a:extLst>
                <a:ext uri="{FF2B5EF4-FFF2-40B4-BE49-F238E27FC236}">
                  <a16:creationId xmlns:a16="http://schemas.microsoft.com/office/drawing/2014/main" id="{0DAA9F7C-8655-784B-8F68-014D16063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548680"/>
              <a:ext cx="8208912" cy="56432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3950E7E2-5254-3E41-871F-54780FF22882}"/>
                </a:ext>
              </a:extLst>
            </p:cNvPr>
            <p:cNvSpPr/>
            <p:nvPr/>
          </p:nvSpPr>
          <p:spPr>
            <a:xfrm>
              <a:off x="540619" y="548680"/>
              <a:ext cx="3023971" cy="647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b="1">
                <a:solidFill>
                  <a:schemeClr val="accent5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645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54" descr="http://4.bp.blogspot.com/_6XLeUqaPMMA/TRsrJ7lXpSI/AAAAAAAABPs/NPli0OQFthk/s1600/smile-triste%255B1%255D.jpg">
            <a:extLst>
              <a:ext uri="{FF2B5EF4-FFF2-40B4-BE49-F238E27FC236}">
                <a16:creationId xmlns:a16="http://schemas.microsoft.com/office/drawing/2014/main" id="{43923CB1-E31B-2A49-A55A-EEFB3D987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ED44E"/>
              </a:clrFrom>
              <a:clrTo>
                <a:srgbClr val="DED44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808131" y="3438121"/>
            <a:ext cx="755650" cy="75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31490" name="AutoShape 2">
            <a:extLst>
              <a:ext uri="{FF2B5EF4-FFF2-40B4-BE49-F238E27FC236}">
                <a16:creationId xmlns:a16="http://schemas.microsoft.com/office/drawing/2014/main" id="{0BD226E1-2CDC-7D44-A5A6-0B19442247E6}"/>
              </a:ext>
            </a:extLst>
          </p:cNvPr>
          <p:cNvSpPr>
            <a:spLocks noChangeArrowheads="1"/>
          </p:cNvSpPr>
          <p:nvPr/>
        </p:nvSpPr>
        <p:spPr bwMode="auto">
          <a:xfrm rot="31297">
            <a:off x="5193884" y="367586"/>
            <a:ext cx="2362200" cy="1219200"/>
          </a:xfrm>
          <a:prstGeom prst="irregularSeal1">
            <a:avLst/>
          </a:prstGeom>
          <a:solidFill>
            <a:srgbClr val="FFFF00"/>
          </a:solidFill>
          <a:ln>
            <a:noFill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 pitchFamily="34" charset="0"/>
              </a:rPr>
              <a:t>ESTÍMULO</a:t>
            </a:r>
            <a:endParaRPr lang="pt-BR" sz="3200" b="1" dirty="0">
              <a:solidFill>
                <a:schemeClr val="tx1">
                  <a:lumMod val="85000"/>
                  <a:lumOff val="15000"/>
                </a:schemeClr>
              </a:solidFill>
              <a:cs typeface="Calibri" pitchFamily="34" charset="0"/>
            </a:endParaRPr>
          </a:p>
        </p:txBody>
      </p:sp>
      <p:sp>
        <p:nvSpPr>
          <p:cNvPr id="831491" name="Oval 3">
            <a:extLst>
              <a:ext uri="{FF2B5EF4-FFF2-40B4-BE49-F238E27FC236}">
                <a16:creationId xmlns:a16="http://schemas.microsoft.com/office/drawing/2014/main" id="{562B22D5-6A7C-FA48-BB36-8270D427B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884" y="554524"/>
            <a:ext cx="609600" cy="685800"/>
          </a:xfrm>
          <a:prstGeom prst="ellipse">
            <a:avLst/>
          </a:prstGeom>
          <a:solidFill>
            <a:srgbClr val="00B0F0"/>
          </a:solidFill>
          <a:ln>
            <a:noFill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pt-BR" sz="4800" b="1" dirty="0">
                <a:cs typeface="Calibri" pitchFamily="34" charset="0"/>
              </a:rPr>
              <a:t>+</a:t>
            </a:r>
          </a:p>
        </p:txBody>
      </p:sp>
      <p:sp>
        <p:nvSpPr>
          <p:cNvPr id="831492" name="Oval 4">
            <a:extLst>
              <a:ext uri="{FF2B5EF4-FFF2-40B4-BE49-F238E27FC236}">
                <a16:creationId xmlns:a16="http://schemas.microsoft.com/office/drawing/2014/main" id="{1685D2B9-8362-BD47-ABAA-39C22B254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5250" y="1740390"/>
            <a:ext cx="3138494" cy="2712603"/>
          </a:xfrm>
          <a:prstGeom prst="ellipse">
            <a:avLst/>
          </a:prstGeom>
          <a:solidFill>
            <a:srgbClr val="FFC000"/>
          </a:solidFill>
          <a:ln>
            <a:noFill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>
              <a:defRPr/>
            </a:pPr>
            <a:endParaRPr lang="pt-BR" b="1" dirty="0">
              <a:cs typeface="Calibri" pitchFamily="34" charset="0"/>
            </a:endParaRPr>
          </a:p>
        </p:txBody>
      </p:sp>
      <p:sp>
        <p:nvSpPr>
          <p:cNvPr id="113676" name="Rectangle 5">
            <a:extLst>
              <a:ext uri="{FF2B5EF4-FFF2-40B4-BE49-F238E27FC236}">
                <a16:creationId xmlns:a16="http://schemas.microsoft.com/office/drawing/2014/main" id="{BD8BE574-D358-A945-8C93-E2D2BE32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013" y="2012447"/>
            <a:ext cx="2286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400" b="1">
                <a:ea typeface="Calibri" pitchFamily="34" charset="0"/>
                <a:cs typeface="Calibri" pitchFamily="34" charset="0"/>
              </a:rPr>
              <a:t>CONSCIENTE (5%)</a:t>
            </a:r>
          </a:p>
        </p:txBody>
      </p:sp>
      <p:sp>
        <p:nvSpPr>
          <p:cNvPr id="113677" name="Rectangle 6">
            <a:extLst>
              <a:ext uri="{FF2B5EF4-FFF2-40B4-BE49-F238E27FC236}">
                <a16:creationId xmlns:a16="http://schemas.microsoft.com/office/drawing/2014/main" id="{7438DF56-46DB-484A-A019-B288BB436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2660147"/>
            <a:ext cx="2286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400" b="1">
                <a:ea typeface="Calibri" pitchFamily="34" charset="0"/>
                <a:cs typeface="Calibri" pitchFamily="34" charset="0"/>
              </a:rPr>
              <a:t>INCONSCIENTE (95%)</a:t>
            </a:r>
          </a:p>
        </p:txBody>
      </p:sp>
      <p:sp>
        <p:nvSpPr>
          <p:cNvPr id="113678" name="Line 7">
            <a:extLst>
              <a:ext uri="{FF2B5EF4-FFF2-40B4-BE49-F238E27FC236}">
                <a16:creationId xmlns:a16="http://schemas.microsoft.com/office/drawing/2014/main" id="{01E78937-DB80-F749-8ED5-16C4BCD35F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20875" y="2539497"/>
            <a:ext cx="6762750" cy="12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wrap="none"/>
          <a:lstStyle/>
          <a:p>
            <a:pPr>
              <a:defRPr/>
            </a:pPr>
            <a:endParaRPr lang="pt-BR" b="1"/>
          </a:p>
        </p:txBody>
      </p:sp>
      <p:sp>
        <p:nvSpPr>
          <p:cNvPr id="831496" name="Text Box 8">
            <a:extLst>
              <a:ext uri="{FF2B5EF4-FFF2-40B4-BE49-F238E27FC236}">
                <a16:creationId xmlns:a16="http://schemas.microsoft.com/office/drawing/2014/main" id="{B4EEE1FA-62A4-624A-9F01-1FE87FB41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658" y="2828384"/>
            <a:ext cx="2503214" cy="56263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>
                <a:ea typeface="Calibri" pitchFamily="34" charset="0"/>
                <a:cs typeface="Calibri" pitchFamily="34" charset="0"/>
              </a:rPr>
              <a:t>NECESSIDADES</a:t>
            </a:r>
            <a:endParaRPr lang="pt-BR" sz="1600" b="1" dirty="0">
              <a:ea typeface="Calibri" pitchFamily="34" charset="0"/>
              <a:cs typeface="Calibri" pitchFamily="34" charset="0"/>
            </a:endParaRPr>
          </a:p>
        </p:txBody>
      </p:sp>
      <p:sp>
        <p:nvSpPr>
          <p:cNvPr id="110610" name="WordArt 9">
            <a:extLst>
              <a:ext uri="{FF2B5EF4-FFF2-40B4-BE49-F238E27FC236}">
                <a16:creationId xmlns:a16="http://schemas.microsoft.com/office/drawing/2014/main" id="{B59C59B3-2AE3-AF40-9877-A2AE3FFB4D2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062567">
            <a:off x="5076826" y="3861885"/>
            <a:ext cx="1185863" cy="288925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algn="ctr"/>
            <a:r>
              <a:rPr lang="pt-BR" sz="3600" b="1" kern="10">
                <a:ln w="9525" cap="sq">
                  <a:solidFill>
                    <a:srgbClr val="993366"/>
                  </a:solidFill>
                  <a:round/>
                  <a:headEnd type="none" w="sm" len="sm"/>
                  <a:tailEnd type="none" w="sm" len="sm"/>
                </a:ln>
                <a:solidFill>
                  <a:srgbClr val="262626"/>
                </a:solidFill>
                <a:latin typeface="Impact" panose="020B0806030902050204" pitchFamily="34" charset="0"/>
                <a:ea typeface="+mj-lt"/>
                <a:cs typeface="+mj-lt"/>
              </a:rPr>
              <a:t>CAUSAS</a:t>
            </a:r>
          </a:p>
        </p:txBody>
      </p:sp>
      <p:sp>
        <p:nvSpPr>
          <p:cNvPr id="110611" name="WordArt 10">
            <a:extLst>
              <a:ext uri="{FF2B5EF4-FFF2-40B4-BE49-F238E27FC236}">
                <a16:creationId xmlns:a16="http://schemas.microsoft.com/office/drawing/2014/main" id="{360D5E81-0EDE-D140-B8B0-7EDE6777B17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19998935">
            <a:off x="6457951" y="3920623"/>
            <a:ext cx="1185863" cy="288925"/>
          </a:xfrm>
          <a:prstGeom prst="rect">
            <a:avLst/>
          </a:prstGeom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algn="ctr"/>
            <a:r>
              <a:rPr lang="pt-BR" sz="3600" b="1" kern="10">
                <a:ln w="9525" cap="sq">
                  <a:solidFill>
                    <a:srgbClr val="993366"/>
                  </a:solidFill>
                  <a:round/>
                  <a:headEnd type="none" w="sm" len="sm"/>
                  <a:tailEnd type="none" w="sm" len="sm"/>
                </a:ln>
                <a:solidFill>
                  <a:srgbClr val="262626"/>
                </a:solidFill>
                <a:latin typeface="Impact" panose="020B0806030902050204" pitchFamily="34" charset="0"/>
                <a:ea typeface="+mj-lt"/>
                <a:cs typeface="+mj-lt"/>
              </a:rPr>
              <a:t>MOTIVOS</a:t>
            </a:r>
          </a:p>
        </p:txBody>
      </p:sp>
      <p:sp>
        <p:nvSpPr>
          <p:cNvPr id="116756" name="Rectangle 12">
            <a:extLst>
              <a:ext uri="{FF2B5EF4-FFF2-40B4-BE49-F238E27FC236}">
                <a16:creationId xmlns:a16="http://schemas.microsoft.com/office/drawing/2014/main" id="{79F60E28-AC4A-0649-B591-95895C76C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700" y="4377822"/>
            <a:ext cx="19812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400" b="1" dirty="0">
                <a:solidFill>
                  <a:schemeClr val="tx2">
                    <a:lumMod val="75000"/>
                  </a:schemeClr>
                </a:solidFill>
                <a:ea typeface="Calibri" pitchFamily="34" charset="0"/>
                <a:cs typeface="Calibri" pitchFamily="34" charset="0"/>
              </a:rPr>
              <a:t>PRÓ-ATIVO</a:t>
            </a:r>
          </a:p>
        </p:txBody>
      </p:sp>
      <p:sp>
        <p:nvSpPr>
          <p:cNvPr id="113683" name="Rectangle 13">
            <a:extLst>
              <a:ext uri="{FF2B5EF4-FFF2-40B4-BE49-F238E27FC236}">
                <a16:creationId xmlns:a16="http://schemas.microsoft.com/office/drawing/2014/main" id="{AF544A10-8EF1-AA45-A121-1D1312C1D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4247647"/>
            <a:ext cx="19050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400" b="1" dirty="0">
                <a:solidFill>
                  <a:srgbClr val="FF0000"/>
                </a:solidFill>
                <a:ea typeface="Calibri" pitchFamily="34" charset="0"/>
                <a:cs typeface="Calibri" pitchFamily="34" charset="0"/>
              </a:rPr>
              <a:t>REATIVO (-)</a:t>
            </a:r>
          </a:p>
        </p:txBody>
      </p:sp>
      <p:sp>
        <p:nvSpPr>
          <p:cNvPr id="113684" name="Rectangle 14">
            <a:extLst>
              <a:ext uri="{FF2B5EF4-FFF2-40B4-BE49-F238E27FC236}">
                <a16:creationId xmlns:a16="http://schemas.microsoft.com/office/drawing/2014/main" id="{9210CE4E-B6DD-6E4E-B350-FD4D1B9F0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219" y="3307426"/>
            <a:ext cx="990600" cy="609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400" b="1" dirty="0">
                <a:solidFill>
                  <a:srgbClr val="FF0000"/>
                </a:solidFill>
                <a:ea typeface="Calibri" pitchFamily="34" charset="0"/>
                <a:cs typeface="Calibri" pitchFamily="34" charset="0"/>
              </a:rPr>
              <a:t>FUGA</a:t>
            </a:r>
          </a:p>
        </p:txBody>
      </p:sp>
      <p:sp>
        <p:nvSpPr>
          <p:cNvPr id="113685" name="Rectangle 15">
            <a:extLst>
              <a:ext uri="{FF2B5EF4-FFF2-40B4-BE49-F238E27FC236}">
                <a16:creationId xmlns:a16="http://schemas.microsoft.com/office/drawing/2014/main" id="{0ACB1C26-3246-C949-A15B-A8D2359BD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919" y="3724247"/>
            <a:ext cx="12192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400" b="1">
                <a:solidFill>
                  <a:srgbClr val="FF0000"/>
                </a:solidFill>
                <a:ea typeface="Calibri" pitchFamily="34" charset="0"/>
                <a:cs typeface="Calibri" pitchFamily="34" charset="0"/>
              </a:rPr>
              <a:t>LUTA</a:t>
            </a:r>
          </a:p>
        </p:txBody>
      </p:sp>
      <p:sp>
        <p:nvSpPr>
          <p:cNvPr id="831504" name="Rectangle 16">
            <a:extLst>
              <a:ext uri="{FF2B5EF4-FFF2-40B4-BE49-F238E27FC236}">
                <a16:creationId xmlns:a16="http://schemas.microsoft.com/office/drawing/2014/main" id="{7BC0416E-1A7C-9C4C-8290-200637F7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958" y="5275410"/>
            <a:ext cx="3505200" cy="685800"/>
          </a:xfrm>
          <a:prstGeom prst="rect">
            <a:avLst/>
          </a:prstGeom>
          <a:solidFill>
            <a:srgbClr val="006600"/>
          </a:solidFill>
          <a:ln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defRPr/>
            </a:pPr>
            <a:r>
              <a:rPr lang="pt-BR" sz="4000" b="1" dirty="0">
                <a:solidFill>
                  <a:schemeClr val="bg1"/>
                </a:solidFill>
                <a:cs typeface="Calibri" pitchFamily="34" charset="0"/>
              </a:rPr>
              <a:t>SATISFAÇÃO</a:t>
            </a:r>
          </a:p>
        </p:txBody>
      </p:sp>
      <p:sp>
        <p:nvSpPr>
          <p:cNvPr id="831505" name="Oval 17">
            <a:extLst>
              <a:ext uri="{FF2B5EF4-FFF2-40B4-BE49-F238E27FC236}">
                <a16:creationId xmlns:a16="http://schemas.microsoft.com/office/drawing/2014/main" id="{ED44DAD1-3162-EC4F-8FBC-0A624294E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100" y="554524"/>
            <a:ext cx="609600" cy="685800"/>
          </a:xfrm>
          <a:prstGeom prst="ellipse">
            <a:avLst/>
          </a:prstGeom>
          <a:solidFill>
            <a:srgbClr val="FF0000"/>
          </a:solidFill>
          <a:ln>
            <a:headEnd type="none" w="sm" len="sm"/>
            <a:tailEnd type="none" w="sm" len="sm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pt-BR" sz="8000" b="1" dirty="0">
                <a:cs typeface="Calibri" pitchFamily="34" charset="0"/>
              </a:rPr>
              <a:t>-</a:t>
            </a:r>
          </a:p>
        </p:txBody>
      </p:sp>
      <p:sp>
        <p:nvSpPr>
          <p:cNvPr id="113692" name="Rectangle 18">
            <a:extLst>
              <a:ext uri="{FF2B5EF4-FFF2-40B4-BE49-F238E27FC236}">
                <a16:creationId xmlns:a16="http://schemas.microsoft.com/office/drawing/2014/main" id="{E0A956AD-401A-774D-9533-8CC9A8B51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88" y="718634"/>
            <a:ext cx="15240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defRPr/>
            </a:pPr>
            <a:r>
              <a:rPr lang="pt-BR" sz="3600" b="1" dirty="0">
                <a:solidFill>
                  <a:srgbClr val="FF0000"/>
                </a:solidFill>
                <a:ea typeface="Calibri" pitchFamily="34" charset="0"/>
                <a:cs typeface="Calibri" pitchFamily="34" charset="0"/>
              </a:rPr>
              <a:t>AMEAÇA</a:t>
            </a:r>
            <a:endParaRPr lang="pt-BR" sz="3200" b="1" dirty="0">
              <a:solidFill>
                <a:srgbClr val="FF0000"/>
              </a:solidFill>
              <a:ea typeface="Calibri" pitchFamily="34" charset="0"/>
              <a:cs typeface="Calibri" pitchFamily="34" charset="0"/>
            </a:endParaRPr>
          </a:p>
        </p:txBody>
      </p:sp>
      <p:sp>
        <p:nvSpPr>
          <p:cNvPr id="831507" name="AutoShape 19">
            <a:extLst>
              <a:ext uri="{FF2B5EF4-FFF2-40B4-BE49-F238E27FC236}">
                <a16:creationId xmlns:a16="http://schemas.microsoft.com/office/drawing/2014/main" id="{8A0C97F7-121D-994D-8336-7B1DDFD46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208" y="3476456"/>
            <a:ext cx="1143000" cy="1066800"/>
          </a:xfrm>
          <a:custGeom>
            <a:avLst/>
            <a:gdLst>
              <a:gd name="T0" fmla="*/ 10860 w 21600"/>
              <a:gd name="T1" fmla="*/ 2187 h 21600"/>
              <a:gd name="T2" fmla="*/ 2928 w 21600"/>
              <a:gd name="T3" fmla="*/ 10800 h 21600"/>
              <a:gd name="T4" fmla="*/ 10860 w 21600"/>
              <a:gd name="T5" fmla="*/ 21600 h 21600"/>
              <a:gd name="T6" fmla="*/ 18672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7 w 21600"/>
              <a:gd name="T13" fmla="*/ 2277 h 21600"/>
              <a:gd name="T14" fmla="*/ 16557 w 21600"/>
              <a:gd name="T15" fmla="*/ 136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pt-BR" b="1" dirty="0">
              <a:cs typeface="Calibri" pitchFamily="34" charset="0"/>
            </a:endParaRPr>
          </a:p>
        </p:txBody>
      </p:sp>
      <p:sp>
        <p:nvSpPr>
          <p:cNvPr id="831508" name="AutoShape 20">
            <a:extLst>
              <a:ext uri="{FF2B5EF4-FFF2-40B4-BE49-F238E27FC236}">
                <a16:creationId xmlns:a16="http://schemas.microsoft.com/office/drawing/2014/main" id="{63A150FB-FD71-2144-8B12-CEC2E6A92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6684" y="4681593"/>
            <a:ext cx="1143000" cy="8382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rgbClr val="FFC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pt-BR" b="1" dirty="0">
              <a:cs typeface="Calibri" pitchFamily="34" charset="0"/>
            </a:endParaRPr>
          </a:p>
        </p:txBody>
      </p:sp>
      <p:sp>
        <p:nvSpPr>
          <p:cNvPr id="831509" name="AutoShape 21">
            <a:extLst>
              <a:ext uri="{FF2B5EF4-FFF2-40B4-BE49-F238E27FC236}">
                <a16:creationId xmlns:a16="http://schemas.microsoft.com/office/drawing/2014/main" id="{0385B2F9-B454-CA4A-AB78-085E207592EB}"/>
              </a:ext>
            </a:extLst>
          </p:cNvPr>
          <p:cNvSpPr>
            <a:spLocks noChangeArrowheads="1"/>
          </p:cNvSpPr>
          <p:nvPr/>
        </p:nvSpPr>
        <p:spPr bwMode="auto">
          <a:xfrm rot="6646849">
            <a:off x="2711728" y="4055784"/>
            <a:ext cx="863891" cy="2906945"/>
          </a:xfrm>
          <a:prstGeom prst="curvedLeftArrow">
            <a:avLst>
              <a:gd name="adj1" fmla="val 54000"/>
              <a:gd name="adj2" fmla="val 108000"/>
              <a:gd name="adj3" fmla="val 33333"/>
            </a:avLst>
          </a:prstGeom>
          <a:solidFill>
            <a:srgbClr val="FFC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pt-BR" b="1" dirty="0">
              <a:cs typeface="Calibri" pitchFamily="34" charset="0"/>
            </a:endParaRPr>
          </a:p>
        </p:txBody>
      </p:sp>
      <p:pic>
        <p:nvPicPr>
          <p:cNvPr id="29735" name="Picture 60" descr="http://www.escoladeimagem.com.br/blog/wp-content/uploads/2010/02/smile.jpg">
            <a:extLst>
              <a:ext uri="{FF2B5EF4-FFF2-40B4-BE49-F238E27FC236}">
                <a16:creationId xmlns:a16="http://schemas.microsoft.com/office/drawing/2014/main" id="{18920E0F-DA68-1D41-B170-CFF1F0ACF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ED44E"/>
              </a:clrFrom>
              <a:clrTo>
                <a:srgbClr val="DED44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6715" y="3492096"/>
            <a:ext cx="649287" cy="64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31499" name="Rectangle 11">
            <a:extLst>
              <a:ext uri="{FF2B5EF4-FFF2-40B4-BE49-F238E27FC236}">
                <a16:creationId xmlns:a16="http://schemas.microsoft.com/office/drawing/2014/main" id="{3B18FA92-71EF-5047-95B1-63181674C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058" y="4571700"/>
            <a:ext cx="3429000" cy="776964"/>
          </a:xfrm>
          <a:prstGeom prst="downArrowCallout">
            <a:avLst>
              <a:gd name="adj1" fmla="val 50000"/>
              <a:gd name="adj2" fmla="val 25000"/>
              <a:gd name="adj3" fmla="val 26601"/>
              <a:gd name="adj4" fmla="val 64977"/>
            </a:avLst>
          </a:prstGeom>
          <a:solidFill>
            <a:srgbClr val="FF0000"/>
          </a:solidFill>
          <a:ln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defRPr/>
            </a:pPr>
            <a:r>
              <a:rPr lang="pt-BR" sz="2400" b="1" dirty="0">
                <a:solidFill>
                  <a:srgbClr val="FFFFFF"/>
                </a:solidFill>
                <a:cs typeface="Calibri" pitchFamily="34" charset="0"/>
              </a:rPr>
              <a:t>COMPORTAMENTO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DE13E28-5319-B359-0EE9-03C38AD6403E}"/>
              </a:ext>
            </a:extLst>
          </p:cNvPr>
          <p:cNvSpPr/>
          <p:nvPr/>
        </p:nvSpPr>
        <p:spPr>
          <a:xfrm>
            <a:off x="4257565" y="1592410"/>
            <a:ext cx="4343400" cy="28099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E3FB904-7EDD-1769-C9FA-0AD95C1D9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6528" y="1516455"/>
            <a:ext cx="19050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ea typeface="Calibri" pitchFamily="34" charset="0"/>
                <a:cs typeface="Calibri" pitchFamily="34" charset="0"/>
              </a:rPr>
              <a:t>PERCEPÇÃO </a:t>
            </a:r>
            <a:r>
              <a:rPr lang="pt-BR" b="1" dirty="0">
                <a:solidFill>
                  <a:schemeClr val="bg2">
                    <a:lumMod val="75000"/>
                  </a:schemeClr>
                </a:solidFill>
                <a:ea typeface="Calibri" pitchFamily="34" charset="0"/>
                <a:cs typeface="Calibri" pitchFamily="34" charset="0"/>
              </a:rPr>
              <a:t>(A+V+S/C)</a:t>
            </a:r>
            <a:endParaRPr lang="pt-BR" sz="2400" b="1" dirty="0">
              <a:solidFill>
                <a:schemeClr val="bg2">
                  <a:lumMod val="75000"/>
                </a:schemeClr>
              </a:solidFill>
              <a:ea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51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3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AutoShape 2">
            <a:extLst>
              <a:ext uri="{FF2B5EF4-FFF2-40B4-BE49-F238E27FC236}">
                <a16:creationId xmlns:a16="http://schemas.microsoft.com/office/drawing/2014/main" id="{B59ABB19-4AB0-D142-8D09-BB4E8B79A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630" y="1131880"/>
            <a:ext cx="3509962" cy="4594239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pt-BR" sz="2000" dirty="0">
              <a:latin typeface="Impact" panose="020B0806030902050204" pitchFamily="34" charset="0"/>
              <a:cs typeface="Calibri" pitchFamily="34" charset="0"/>
            </a:endParaRPr>
          </a:p>
        </p:txBody>
      </p:sp>
      <p:sp>
        <p:nvSpPr>
          <p:cNvPr id="111621" name="Rectangle 3">
            <a:extLst>
              <a:ext uri="{FF2B5EF4-FFF2-40B4-BE49-F238E27FC236}">
                <a16:creationId xmlns:a16="http://schemas.microsoft.com/office/drawing/2014/main" id="{49C52A8B-485E-AB44-AEB2-140838C6C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2610" y="642400"/>
            <a:ext cx="510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/>
            <a:r>
              <a:rPr lang="pt-BR" altLang="pt-BR" sz="4000" dirty="0">
                <a:latin typeface="Impact" panose="020B0806030902050204" pitchFamily="34" charset="0"/>
                <a:cs typeface="Calibri" panose="020F0502020204030204" pitchFamily="34" charset="0"/>
              </a:rPr>
              <a:t>MOTIVAÇÃO &amp; NECESSIDADES</a:t>
            </a:r>
          </a:p>
        </p:txBody>
      </p:sp>
      <p:sp>
        <p:nvSpPr>
          <p:cNvPr id="800773" name="Text Box 5">
            <a:extLst>
              <a:ext uri="{FF2B5EF4-FFF2-40B4-BE49-F238E27FC236}">
                <a16:creationId xmlns:a16="http://schemas.microsoft.com/office/drawing/2014/main" id="{E467E969-A6FC-E740-9FC6-969A094E4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635" y="2283804"/>
            <a:ext cx="2348463" cy="461665"/>
          </a:xfrm>
          <a:prstGeom prst="rect">
            <a:avLst/>
          </a:prstGeom>
          <a:solidFill>
            <a:srgbClr val="FFFF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pt-BR" sz="2400" dirty="0">
                <a:solidFill>
                  <a:schemeClr val="tx1"/>
                </a:solidFill>
                <a:latin typeface="Impact" panose="020B0806030902050204" pitchFamily="34" charset="0"/>
                <a:cs typeface="Calibri" pitchFamily="34" charset="0"/>
              </a:rPr>
              <a:t>AUTO-REALIZAÇÃO</a:t>
            </a:r>
          </a:p>
        </p:txBody>
      </p:sp>
      <p:sp>
        <p:nvSpPr>
          <p:cNvPr id="800774" name="Text Box 6">
            <a:extLst>
              <a:ext uri="{FF2B5EF4-FFF2-40B4-BE49-F238E27FC236}">
                <a16:creationId xmlns:a16="http://schemas.microsoft.com/office/drawing/2014/main" id="{FEE1DF58-4DC9-E941-9EAF-3FAC96DD2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0192" y="3123049"/>
            <a:ext cx="3429024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latin typeface="Impact" panose="020B0806030902050204" pitchFamily="34" charset="0"/>
                <a:cs typeface="Calibri" pitchFamily="34" charset="0"/>
              </a:rPr>
              <a:t>RECONHECIMENTO</a:t>
            </a:r>
            <a:endParaRPr lang="pt-BR" sz="2800" dirty="0">
              <a:solidFill>
                <a:schemeClr val="bg1"/>
              </a:solidFill>
              <a:latin typeface="Impact" panose="020B0806030902050204" pitchFamily="34" charset="0"/>
              <a:cs typeface="Calibri" pitchFamily="34" charset="0"/>
            </a:endParaRPr>
          </a:p>
        </p:txBody>
      </p:sp>
      <p:sp>
        <p:nvSpPr>
          <p:cNvPr id="800775" name="Text Box 7">
            <a:extLst>
              <a:ext uri="{FF2B5EF4-FFF2-40B4-BE49-F238E27FC236}">
                <a16:creationId xmlns:a16="http://schemas.microsoft.com/office/drawing/2014/main" id="{D8AB54E0-6BC7-8A40-A4BF-66547FF61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858" y="3896162"/>
            <a:ext cx="2876177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>
              <a:defRPr/>
            </a:pPr>
            <a:r>
              <a:rPr lang="pt-BR" sz="4000" dirty="0">
                <a:solidFill>
                  <a:schemeClr val="bg1"/>
                </a:solidFill>
                <a:latin typeface="Impact" panose="020B0806030902050204" pitchFamily="34" charset="0"/>
                <a:cs typeface="Calibri" pitchFamily="34" charset="0"/>
              </a:rPr>
              <a:t>SEGURANÇA</a:t>
            </a:r>
          </a:p>
        </p:txBody>
      </p:sp>
      <p:sp>
        <p:nvSpPr>
          <p:cNvPr id="800776" name="Text Box 8">
            <a:extLst>
              <a:ext uri="{FF2B5EF4-FFF2-40B4-BE49-F238E27FC236}">
                <a16:creationId xmlns:a16="http://schemas.microsoft.com/office/drawing/2014/main" id="{0DF8270E-B449-684A-800B-55C026C2A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0031" y="4874605"/>
            <a:ext cx="1926489" cy="523220"/>
          </a:xfrm>
          <a:prstGeom prst="rect">
            <a:avLst/>
          </a:prstGeom>
          <a:solidFill>
            <a:srgbClr val="FFFF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>
              <a:defRPr/>
            </a:pPr>
            <a:r>
              <a:rPr lang="pt-BR" sz="2800" dirty="0">
                <a:solidFill>
                  <a:schemeClr val="tx1"/>
                </a:solidFill>
                <a:latin typeface="Impact" panose="020B0806030902050204" pitchFamily="34" charset="0"/>
                <a:cs typeface="Calibri" pitchFamily="34" charset="0"/>
              </a:rPr>
              <a:t>FISIOLÓGICA</a:t>
            </a:r>
          </a:p>
        </p:txBody>
      </p:sp>
      <p:sp>
        <p:nvSpPr>
          <p:cNvPr id="111634" name="Text Box 10">
            <a:extLst>
              <a:ext uri="{FF2B5EF4-FFF2-40B4-BE49-F238E27FC236}">
                <a16:creationId xmlns:a16="http://schemas.microsoft.com/office/drawing/2014/main" id="{0E34EF75-8861-E049-91CE-5BC770A1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654" y="2904162"/>
            <a:ext cx="1379538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pt-BR" altLang="pt-BR" sz="2400" dirty="0">
                <a:latin typeface="Impact" panose="020B0806030902050204" pitchFamily="34" charset="0"/>
                <a:cs typeface="Calibri" panose="020F0502020204030204" pitchFamily="34" charset="0"/>
              </a:rPr>
              <a:t>Status</a:t>
            </a:r>
          </a:p>
          <a:p>
            <a:pPr algn="ctr">
              <a:lnSpc>
                <a:spcPct val="70000"/>
              </a:lnSpc>
            </a:pPr>
            <a:r>
              <a:rPr lang="pt-BR" altLang="pt-BR" sz="2400" dirty="0">
                <a:latin typeface="Impact" panose="020B080603090205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lnSpc>
                <a:spcPct val="70000"/>
              </a:lnSpc>
            </a:pPr>
            <a:r>
              <a:rPr lang="pt-BR" altLang="pt-BR" sz="2400" dirty="0">
                <a:latin typeface="Impact" panose="020B0806030902050204" pitchFamily="34" charset="0"/>
                <a:cs typeface="Calibri" panose="020F0502020204030204" pitchFamily="34" charset="0"/>
              </a:rPr>
              <a:t>Afeto</a:t>
            </a:r>
          </a:p>
        </p:txBody>
      </p:sp>
      <p:sp>
        <p:nvSpPr>
          <p:cNvPr id="800779" name="Text Box 11">
            <a:extLst>
              <a:ext uri="{FF2B5EF4-FFF2-40B4-BE49-F238E27FC236}">
                <a16:creationId xmlns:a16="http://schemas.microsoft.com/office/drawing/2014/main" id="{ABD54988-7833-7D4F-877D-19B23A405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845" y="3103122"/>
            <a:ext cx="3804248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11500" dirty="0">
                <a:solidFill>
                  <a:srgbClr val="FF0000"/>
                </a:solidFill>
                <a:latin typeface="Impact" panose="020B0806030902050204" pitchFamily="34" charset="0"/>
                <a:cs typeface="Calibri" pitchFamily="34" charset="0"/>
              </a:rPr>
              <a:t>80% </a:t>
            </a:r>
            <a:r>
              <a:rPr lang="pt-BR" sz="2000" dirty="0">
                <a:solidFill>
                  <a:srgbClr val="FF0000"/>
                </a:solidFill>
                <a:latin typeface="Impact" panose="020B0806030902050204" pitchFamily="34" charset="0"/>
                <a:cs typeface="Calibri" pitchFamily="34" charset="0"/>
              </a:rPr>
              <a:t>do dia* </a:t>
            </a:r>
            <a:endParaRPr lang="pt-BR" sz="11500" dirty="0">
              <a:solidFill>
                <a:srgbClr val="FF0000"/>
              </a:solidFill>
              <a:latin typeface="Impact" panose="020B0806030902050204" pitchFamily="34" charset="0"/>
              <a:cs typeface="Calibri" pitchFamily="34" charset="0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8B6C838D-805C-D54F-830E-11F53897D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673" y="1866975"/>
            <a:ext cx="5217386" cy="461665"/>
          </a:xfrm>
          <a:prstGeom prst="rect">
            <a:avLst/>
          </a:prstGeom>
          <a:solidFill>
            <a:srgbClr val="00B05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  <a:cs typeface="Calibri" pitchFamily="34" charset="0"/>
              </a:rPr>
              <a:t>*24hs – 8hs = 16 horas ativas \ dia</a:t>
            </a:r>
          </a:p>
        </p:txBody>
      </p:sp>
      <p:sp>
        <p:nvSpPr>
          <p:cNvPr id="111639" name="Text Box 9">
            <a:extLst>
              <a:ext uri="{FF2B5EF4-FFF2-40B4-BE49-F238E27FC236}">
                <a16:creationId xmlns:a16="http://schemas.microsoft.com/office/drawing/2014/main" id="{7D09E4B5-3700-1647-8098-2CED92CAA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1791" y="3953838"/>
            <a:ext cx="169469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pt-BR" altLang="pt-BR" sz="2400">
                <a:latin typeface="Impact" panose="020B0806030902050204" pitchFamily="34" charset="0"/>
                <a:cs typeface="Calibri" panose="020F0502020204030204" pitchFamily="34" charset="0"/>
              </a:rPr>
              <a:t>Conforto</a:t>
            </a:r>
          </a:p>
          <a:p>
            <a:pPr algn="ctr">
              <a:lnSpc>
                <a:spcPct val="70000"/>
              </a:lnSpc>
            </a:pPr>
            <a:r>
              <a:rPr lang="pt-BR" altLang="pt-BR" sz="2400">
                <a:latin typeface="Impact" panose="020B080603090205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lnSpc>
                <a:spcPct val="70000"/>
              </a:lnSpc>
            </a:pPr>
            <a:r>
              <a:rPr lang="pt-BR" altLang="pt-BR" sz="2400">
                <a:latin typeface="Impact" panose="020B0806030902050204" pitchFamily="34" charset="0"/>
                <a:cs typeface="Calibri" panose="020F0502020204030204" pitchFamily="34" charset="0"/>
              </a:rPr>
              <a:t>Privacidade</a:t>
            </a:r>
          </a:p>
          <a:p>
            <a:pPr algn="ctr">
              <a:lnSpc>
                <a:spcPct val="70000"/>
              </a:lnSpc>
            </a:pPr>
            <a:r>
              <a:rPr lang="pt-BR" altLang="pt-BR" sz="2400">
                <a:latin typeface="Impact" panose="020B080603090205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lnSpc>
                <a:spcPct val="70000"/>
              </a:lnSpc>
            </a:pPr>
            <a:r>
              <a:rPr lang="pt-BR" altLang="pt-BR" sz="2400">
                <a:latin typeface="Impact" panose="020B0806030902050204" pitchFamily="34" charset="0"/>
                <a:cs typeface="Calibri" panose="020F0502020204030204" pitchFamily="34" charset="0"/>
              </a:rPr>
              <a:t>Saúde</a:t>
            </a:r>
          </a:p>
        </p:txBody>
      </p:sp>
    </p:spTree>
    <p:extLst>
      <p:ext uri="{BB962C8B-B14F-4D97-AF65-F5344CB8AC3E}">
        <p14:creationId xmlns:p14="http://schemas.microsoft.com/office/powerpoint/2010/main" val="6532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00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77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ângulo 2">
            <a:extLst>
              <a:ext uri="{FF2B5EF4-FFF2-40B4-BE49-F238E27FC236}">
                <a16:creationId xmlns:a16="http://schemas.microsoft.com/office/drawing/2014/main" id="{1A0A22B6-4A70-B24B-AB56-48D34CA835BF}"/>
              </a:ext>
            </a:extLst>
          </p:cNvPr>
          <p:cNvSpPr/>
          <p:nvPr/>
        </p:nvSpPr>
        <p:spPr>
          <a:xfrm>
            <a:off x="943639" y="1054675"/>
            <a:ext cx="6199552" cy="5403272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05BDFFD-E99C-1741-8EE1-03233EEFE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95"/>
          <a:stretch/>
        </p:blipFill>
        <p:spPr>
          <a:xfrm>
            <a:off x="1219955" y="1870378"/>
            <a:ext cx="5707787" cy="4856007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82A1BFF-8F11-ED4F-B09B-0B5E15169527}"/>
              </a:ext>
            </a:extLst>
          </p:cNvPr>
          <p:cNvCxnSpPr/>
          <p:nvPr/>
        </p:nvCxnSpPr>
        <p:spPr>
          <a:xfrm>
            <a:off x="1557495" y="5436154"/>
            <a:ext cx="5004079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06BEBF1-2C12-284A-A687-113B96C95475}"/>
              </a:ext>
            </a:extLst>
          </p:cNvPr>
          <p:cNvCxnSpPr>
            <a:cxnSpLocks/>
          </p:cNvCxnSpPr>
          <p:nvPr/>
        </p:nvCxnSpPr>
        <p:spPr>
          <a:xfrm>
            <a:off x="2139112" y="4201881"/>
            <a:ext cx="3956888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63537D-7F56-FD4F-88D9-7F02B8C00592}"/>
              </a:ext>
            </a:extLst>
          </p:cNvPr>
          <p:cNvCxnSpPr>
            <a:cxnSpLocks/>
          </p:cNvCxnSpPr>
          <p:nvPr/>
        </p:nvCxnSpPr>
        <p:spPr>
          <a:xfrm>
            <a:off x="2824075" y="3088188"/>
            <a:ext cx="2511600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514C558C-AA15-4447-8E9E-9D5823233C9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75380"/>
            <a:ext cx="12415838" cy="14970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ctr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pt-BR" altLang="pt-BR" sz="4800" dirty="0">
                <a:solidFill>
                  <a:srgbClr val="FF0000"/>
                </a:solidFill>
                <a:latin typeface="Impact" panose="020B0806030902050204" pitchFamily="34" charset="0"/>
              </a:rPr>
              <a:t>PERFIL </a:t>
            </a:r>
            <a:r>
              <a:rPr lang="pt-BR" alt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DOS</a:t>
            </a:r>
            <a:r>
              <a:rPr lang="pt-BR" altLang="pt-BR" sz="48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pt-BR" altLang="pt-BR" sz="4800" u="sng" dirty="0">
                <a:solidFill>
                  <a:srgbClr val="FF0000"/>
                </a:solidFill>
                <a:latin typeface="Impact" panose="020B0806030902050204" pitchFamily="34" charset="0"/>
              </a:rPr>
              <a:t>GATILHOS DE DECISÃO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1980D81F-6CE3-CA46-BEC2-AA8112636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348" y="4087303"/>
            <a:ext cx="341708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6600" dirty="0">
                <a:solidFill>
                  <a:srgbClr val="FF0000"/>
                </a:solidFill>
                <a:latin typeface="Impact" panose="020B0806030902050204" pitchFamily="34" charset="0"/>
                <a:cs typeface="Calibri" pitchFamily="34" charset="0"/>
              </a:rPr>
              <a:t>100% </a:t>
            </a:r>
          </a:p>
          <a:p>
            <a:pPr algn="ctr">
              <a:defRPr/>
            </a:pPr>
            <a:r>
              <a:rPr lang="pt-BR" sz="2400" dirty="0">
                <a:solidFill>
                  <a:srgbClr val="FF0000"/>
                </a:solidFill>
                <a:latin typeface="Impact" panose="020B0806030902050204" pitchFamily="34" charset="0"/>
                <a:cs typeface="Calibri" pitchFamily="34" charset="0"/>
              </a:rPr>
              <a:t>DA MOTIVAÇÃO e da VENDA</a:t>
            </a:r>
          </a:p>
        </p:txBody>
      </p:sp>
      <p:pic>
        <p:nvPicPr>
          <p:cNvPr id="11" name="Picture 60" descr="http://www.escoladeimagem.com.br/blog/wp-content/uploads/2010/02/smile.jpg">
            <a:extLst>
              <a:ext uri="{FF2B5EF4-FFF2-40B4-BE49-F238E27FC236}">
                <a16:creationId xmlns:a16="http://schemas.microsoft.com/office/drawing/2014/main" id="{262DFD97-5899-EB4F-ACA2-108ABDEFF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31318" y="2504136"/>
            <a:ext cx="1679148" cy="1675261"/>
          </a:xfrm>
          <a:prstGeom prst="flowChartConnector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791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3AF5FE-85D7-3C49-B2E6-536DB9CC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9" y="105254"/>
            <a:ext cx="10615961" cy="664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654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>
            <a:extLst>
              <a:ext uri="{FF2B5EF4-FFF2-40B4-BE49-F238E27FC236}">
                <a16:creationId xmlns:a16="http://schemas.microsoft.com/office/drawing/2014/main" id="{DA197718-A314-734B-8B4E-C9E6A8CF2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96" y="1298276"/>
            <a:ext cx="4419600" cy="923330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5400" dirty="0">
                <a:solidFill>
                  <a:schemeClr val="bg1"/>
                </a:solidFill>
                <a:latin typeface="Impact" panose="020B0806030902050204" pitchFamily="34" charset="0"/>
                <a:cs typeface="Calibri" pitchFamily="34" charset="0"/>
              </a:rPr>
              <a:t>NECESSIDADE</a:t>
            </a:r>
          </a:p>
        </p:txBody>
      </p:sp>
      <p:sp>
        <p:nvSpPr>
          <p:cNvPr id="115717" name="Text Box 3">
            <a:extLst>
              <a:ext uri="{FF2B5EF4-FFF2-40B4-BE49-F238E27FC236}">
                <a16:creationId xmlns:a16="http://schemas.microsoft.com/office/drawing/2014/main" id="{A4ED3471-D9A7-6148-98A2-4A3B7AC63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2292" y="3924752"/>
            <a:ext cx="6553200" cy="16927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4400" dirty="0">
                <a:solidFill>
                  <a:schemeClr val="bg1"/>
                </a:solidFill>
                <a:latin typeface="Impact" panose="020B0806030902050204" pitchFamily="34" charset="0"/>
                <a:cs typeface="Calibri" pitchFamily="34" charset="0"/>
              </a:rPr>
              <a:t>MATERIALIZAÇÃO DA NECESSIDADE: “</a:t>
            </a:r>
            <a:r>
              <a:rPr lang="pt-BR" sz="6000" dirty="0">
                <a:solidFill>
                  <a:schemeClr val="bg1"/>
                </a:solidFill>
                <a:latin typeface="Impact" panose="020B0806030902050204" pitchFamily="34" charset="0"/>
                <a:cs typeface="Calibri" pitchFamily="34" charset="0"/>
              </a:rPr>
              <a:t>SONHO</a:t>
            </a:r>
            <a:r>
              <a:rPr lang="pt-BR" sz="4400" dirty="0">
                <a:solidFill>
                  <a:schemeClr val="bg1"/>
                </a:solidFill>
                <a:latin typeface="Impact" panose="020B0806030902050204" pitchFamily="34" charset="0"/>
                <a:cs typeface="Calibri" pitchFamily="34" charset="0"/>
              </a:rPr>
              <a:t>”</a:t>
            </a:r>
            <a:endParaRPr lang="pt-BR" sz="7200" dirty="0">
              <a:solidFill>
                <a:schemeClr val="bg1"/>
              </a:solidFill>
              <a:latin typeface="Impact" panose="020B0806030902050204" pitchFamily="34" charset="0"/>
              <a:cs typeface="Calibri" pitchFamily="34" charset="0"/>
            </a:endParaRP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F8511693-ECF6-C145-B48A-31B4EC1A8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96" y="2441276"/>
            <a:ext cx="4385345" cy="923330"/>
          </a:xfrm>
          <a:prstGeom prst="rect">
            <a:avLst/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5400" dirty="0">
                <a:solidFill>
                  <a:schemeClr val="bg1"/>
                </a:solidFill>
                <a:latin typeface="Impact" panose="020B0806030902050204" pitchFamily="34" charset="0"/>
                <a:cs typeface="Calibri" pitchFamily="34" charset="0"/>
              </a:rPr>
              <a:t>D E S E J O</a:t>
            </a:r>
          </a:p>
        </p:txBody>
      </p:sp>
      <p:sp>
        <p:nvSpPr>
          <p:cNvPr id="158731" name="Rectangle 5">
            <a:extLst>
              <a:ext uri="{FF2B5EF4-FFF2-40B4-BE49-F238E27FC236}">
                <a16:creationId xmlns:a16="http://schemas.microsoft.com/office/drawing/2014/main" id="{B1F23CC2-7C33-8644-8ACA-652299EBF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6957" y="1298276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pt-BR" altLang="pt-BR" dirty="0">
                <a:solidFill>
                  <a:srgbClr val="FF0000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RECONHECIMENTO</a:t>
            </a:r>
          </a:p>
        </p:txBody>
      </p:sp>
      <p:sp>
        <p:nvSpPr>
          <p:cNvPr id="158732" name="Rectangle 6">
            <a:extLst>
              <a:ext uri="{FF2B5EF4-FFF2-40B4-BE49-F238E27FC236}">
                <a16:creationId xmlns:a16="http://schemas.microsoft.com/office/drawing/2014/main" id="{6C87DD91-8A04-A543-9C84-F595581AC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6957" y="1801513"/>
            <a:ext cx="1295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pt-BR" altLang="pt-BR">
                <a:solidFill>
                  <a:srgbClr val="FF0000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SEGURANÇA</a:t>
            </a:r>
          </a:p>
        </p:txBody>
      </p:sp>
      <p:sp>
        <p:nvSpPr>
          <p:cNvPr id="7" name="Seta em curva para a direita 6">
            <a:extLst>
              <a:ext uri="{FF2B5EF4-FFF2-40B4-BE49-F238E27FC236}">
                <a16:creationId xmlns:a16="http://schemas.microsoft.com/office/drawing/2014/main" id="{27985BCD-4362-0440-92EA-A866FFD2174A}"/>
              </a:ext>
            </a:extLst>
          </p:cNvPr>
          <p:cNvSpPr/>
          <p:nvPr/>
        </p:nvSpPr>
        <p:spPr>
          <a:xfrm>
            <a:off x="2321817" y="1575461"/>
            <a:ext cx="731837" cy="1216025"/>
          </a:xfrm>
          <a:prstGeom prst="curvedRightArrow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pt-BR" sz="200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8" name="Seta em curva para a direita 7">
            <a:extLst>
              <a:ext uri="{FF2B5EF4-FFF2-40B4-BE49-F238E27FC236}">
                <a16:creationId xmlns:a16="http://schemas.microsoft.com/office/drawing/2014/main" id="{6359BAC6-06D7-B741-91AE-6D6C9EDF0EE4}"/>
              </a:ext>
            </a:extLst>
          </p:cNvPr>
          <p:cNvSpPr/>
          <p:nvPr/>
        </p:nvSpPr>
        <p:spPr>
          <a:xfrm>
            <a:off x="2321817" y="3088348"/>
            <a:ext cx="731837" cy="1216025"/>
          </a:xfrm>
          <a:prstGeom prst="curvedRightArrow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pt-BR" sz="200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327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B4A190A-552A-9D4D-BCEE-FF0BB24E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404813"/>
            <a:ext cx="7594600" cy="5688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0385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809454" y="1347097"/>
            <a:ext cx="10682868" cy="5158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6000" dirty="0">
                <a:solidFill>
                  <a:srgbClr val="FF0000"/>
                </a:solidFill>
                <a:latin typeface="Impact" panose="020B0806030902050204" pitchFamily="34" charset="0"/>
              </a:rPr>
              <a:t>SONDAGEM</a:t>
            </a:r>
            <a:r>
              <a:rPr lang="pt-BR" sz="6000" dirty="0">
                <a:latin typeface="Impact" panose="020B0806030902050204" pitchFamily="34" charset="0"/>
              </a:rPr>
              <a:t>: </a:t>
            </a:r>
            <a:r>
              <a:rPr lang="pt-BR" sz="4800" dirty="0">
                <a:latin typeface="Impact" panose="020B0806030902050204" pitchFamily="34" charset="0"/>
              </a:rPr>
              <a:t>3</a:t>
            </a:r>
            <a:r>
              <a:rPr lang="pt-BR" sz="6000" dirty="0">
                <a:latin typeface="Impact" panose="020B0806030902050204" pitchFamily="34" charset="0"/>
              </a:rPr>
              <a:t> </a:t>
            </a:r>
            <a:r>
              <a:rPr lang="pt-BR" sz="4000" u="sng" dirty="0">
                <a:latin typeface="Impact" panose="020B0806030902050204" pitchFamily="34" charset="0"/>
              </a:rPr>
              <a:t>PERGUNTAS ABERTAS</a:t>
            </a:r>
          </a:p>
          <a:p>
            <a:pPr>
              <a:spcBef>
                <a:spcPct val="50000"/>
              </a:spcBef>
              <a:defRPr/>
            </a:pPr>
            <a:r>
              <a:rPr lang="pt-BR" sz="4400" dirty="0">
                <a:latin typeface="Impact" panose="020B0806030902050204" pitchFamily="34" charset="0"/>
              </a:rPr>
              <a:t>PARA DESCOBRIR: </a:t>
            </a:r>
            <a:r>
              <a:rPr lang="pt-BR" sz="2400" dirty="0">
                <a:latin typeface="Impact" panose="020B0806030902050204" pitchFamily="34" charset="0"/>
              </a:rPr>
              <a:t>INVESTIGAM, ADMITEM QUALQUER RESPOSTA, SÃO ABRANGENTES E GENÉRICAS... </a:t>
            </a:r>
            <a:endParaRPr lang="pt-BR" sz="1600" dirty="0">
              <a:latin typeface="Impact" panose="020B0806030902050204" pitchFamily="34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endParaRPr lang="pt-BR" sz="1200" dirty="0">
              <a:latin typeface="Impact" panose="020B0806030902050204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pt-BR" sz="6000" dirty="0">
                <a:solidFill>
                  <a:srgbClr val="FF0000"/>
                </a:solidFill>
                <a:latin typeface="Impact" panose="020B0806030902050204" pitchFamily="34" charset="0"/>
              </a:rPr>
              <a:t>INDUTIVAS</a:t>
            </a:r>
            <a:r>
              <a:rPr lang="pt-BR" sz="4400" dirty="0">
                <a:latin typeface="Impact" panose="020B0806030902050204" pitchFamily="34" charset="0"/>
              </a:rPr>
              <a:t>: 3 </a:t>
            </a:r>
            <a:r>
              <a:rPr lang="pt-BR" sz="4000" u="sng" dirty="0">
                <a:latin typeface="Impact" panose="020B0806030902050204" pitchFamily="34" charset="0"/>
              </a:rPr>
              <a:t>PERGUNTAS FECHADAS</a:t>
            </a:r>
          </a:p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pt-BR" sz="4400" dirty="0">
                <a:latin typeface="Impact" panose="020B0806030902050204" pitchFamily="34" charset="0"/>
              </a:rPr>
              <a:t>PARA CONVENCER: </a:t>
            </a:r>
            <a:r>
              <a:rPr lang="pt-BR" sz="2400" dirty="0">
                <a:latin typeface="Impact" panose="020B0806030902050204" pitchFamily="34" charset="0"/>
              </a:rPr>
              <a:t>USAM ARGUMENTOS COMO FORMA DE BUSCAR RESPOSTA ESPECÍFICA ESPERADA, VENDEM UMA LÓGICA...</a:t>
            </a:r>
          </a:p>
        </p:txBody>
      </p:sp>
      <p:sp>
        <p:nvSpPr>
          <p:cNvPr id="190467" name="CaixaDeTexto 2"/>
          <p:cNvSpPr txBox="1">
            <a:spLocks noChangeArrowheads="1"/>
          </p:cNvSpPr>
          <p:nvPr/>
        </p:nvSpPr>
        <p:spPr bwMode="auto">
          <a:xfrm>
            <a:off x="1187434" y="352568"/>
            <a:ext cx="98171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5400" b="0" dirty="0">
                <a:solidFill>
                  <a:srgbClr val="00B05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PASSO 1: </a:t>
            </a:r>
            <a:r>
              <a:rPr lang="pt-BR" altLang="pt-BR" sz="5400" b="0" u="sng" dirty="0">
                <a:solidFill>
                  <a:srgbClr val="00B05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SONDAGEM &amp; INDUÇÃO</a:t>
            </a:r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04C76615-1B16-2540-90D4-3AF83BD74C8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003509" y="2644170"/>
            <a:ext cx="757667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9600" b="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NEGOCIAÇÃO</a:t>
            </a:r>
            <a:endParaRPr lang="pt-BR" altLang="pt-BR" sz="9600" b="0" u="sng" dirty="0">
              <a:solidFill>
                <a:schemeClr val="bg2">
                  <a:lumMod val="90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24240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583473" y="988850"/>
            <a:ext cx="9952416" cy="520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pt-BR" sz="6600" u="sng" dirty="0">
                <a:solidFill>
                  <a:srgbClr val="FF0000"/>
                </a:solidFill>
                <a:latin typeface="Impact" panose="020B0806030902050204" pitchFamily="34" charset="0"/>
              </a:rPr>
              <a:t>SONDAGEM</a:t>
            </a:r>
            <a:r>
              <a:rPr lang="pt-BR" sz="6600" dirty="0">
                <a:solidFill>
                  <a:srgbClr val="FF0000"/>
                </a:solidFill>
                <a:latin typeface="Impact" panose="020B0806030902050204" pitchFamily="34" charset="0"/>
              </a:rPr>
              <a:t>: </a:t>
            </a:r>
            <a:r>
              <a:rPr lang="pt-BR" sz="5400" dirty="0">
                <a:solidFill>
                  <a:srgbClr val="FF0000"/>
                </a:solidFill>
                <a:latin typeface="Impact" panose="020B0806030902050204" pitchFamily="34" charset="0"/>
              </a:rPr>
              <a:t>3 </a:t>
            </a:r>
            <a:r>
              <a:rPr lang="pt-BR" sz="4000" dirty="0">
                <a:solidFill>
                  <a:srgbClr val="FF0000"/>
                </a:solidFill>
                <a:latin typeface="Impact" panose="020B0806030902050204" pitchFamily="34" charset="0"/>
              </a:rPr>
              <a:t>PERGUNTAS ABERTAS </a:t>
            </a:r>
          </a:p>
          <a:p>
            <a:pPr algn="l">
              <a:spcBef>
                <a:spcPct val="50000"/>
              </a:spcBef>
              <a:defRPr/>
            </a:pPr>
            <a:r>
              <a:rPr lang="pt-BR" sz="4800" i="1" dirty="0">
                <a:latin typeface="Impact" panose="020B0806030902050204" pitchFamily="34" charset="0"/>
              </a:rPr>
              <a:t>Você trabalha com qual produto?</a:t>
            </a:r>
          </a:p>
          <a:p>
            <a:pPr algn="l">
              <a:spcBef>
                <a:spcPct val="50000"/>
              </a:spcBef>
              <a:defRPr/>
            </a:pPr>
            <a:r>
              <a:rPr lang="pt-BR" sz="4800" i="1" dirty="0">
                <a:latin typeface="Impact" panose="020B0806030902050204" pitchFamily="34" charset="0"/>
              </a:rPr>
              <a:t>Qual experiência já tem ou teve? </a:t>
            </a:r>
          </a:p>
          <a:p>
            <a:pPr algn="l">
              <a:spcBef>
                <a:spcPct val="50000"/>
              </a:spcBef>
              <a:defRPr/>
            </a:pPr>
            <a:r>
              <a:rPr lang="pt-BR" sz="4800" i="1" dirty="0">
                <a:latin typeface="Impact" panose="020B0806030902050204" pitchFamily="34" charset="0"/>
              </a:rPr>
              <a:t>Qual a preferência de fornecedor?</a:t>
            </a:r>
            <a:endParaRPr lang="pt-BR" i="1" dirty="0">
              <a:latin typeface="Impact" panose="020B0806030902050204" pitchFamily="34" charset="0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  <a:defRPr/>
            </a:pPr>
            <a:endParaRPr lang="pt-BR" sz="4800" dirty="0">
              <a:solidFill>
                <a:schemeClr val="accent4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8922A-2A7A-AD41-8844-66215F045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34" y="352568"/>
            <a:ext cx="98171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2400" b="0" dirty="0">
                <a:solidFill>
                  <a:srgbClr val="00B05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PASSO 1: </a:t>
            </a:r>
            <a:r>
              <a:rPr lang="pt-BR" altLang="pt-BR" sz="2400" b="0" u="sng" dirty="0">
                <a:solidFill>
                  <a:srgbClr val="00B05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SONDAGEM </a:t>
            </a:r>
            <a:r>
              <a:rPr lang="pt-BR" altLang="pt-BR" sz="1800" b="0" dirty="0">
                <a:solidFill>
                  <a:srgbClr val="00B05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&amp; INDUÇÃO</a:t>
            </a:r>
            <a:endParaRPr lang="pt-BR" altLang="pt-BR" sz="2400" b="0" dirty="0">
              <a:solidFill>
                <a:srgbClr val="00B050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962C2C91-7CD8-A64B-A3D9-D57501309A0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003509" y="2644170"/>
            <a:ext cx="757667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9600" b="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NEGOCIAÇÃO</a:t>
            </a:r>
            <a:endParaRPr lang="pt-BR" altLang="pt-BR" sz="9600" b="0" u="sng" dirty="0">
              <a:solidFill>
                <a:schemeClr val="bg2">
                  <a:lumMod val="90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672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667" y="0"/>
            <a:ext cx="6514333" cy="3807133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159" y="2982758"/>
            <a:ext cx="6492316" cy="387524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9220" name="Picture 4" descr="Resultado de imagem para jetsons">
            <a:extLst>
              <a:ext uri="{FF2B5EF4-FFF2-40B4-BE49-F238E27FC236}">
                <a16:creationId xmlns:a16="http://schemas.microsoft.com/office/drawing/2014/main" id="{2A2CA6C1-A183-4B55-BAFA-19F684AD4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258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00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898248" y="862323"/>
            <a:ext cx="10588098" cy="6212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pt-BR" sz="4800" b="1" dirty="0">
                <a:solidFill>
                  <a:srgbClr val="FF0000"/>
                </a:solidFill>
                <a:latin typeface="Impact" panose="020B0806030902050204" pitchFamily="34" charset="0"/>
              </a:rPr>
              <a:t>	</a:t>
            </a:r>
            <a:r>
              <a:rPr lang="pt-BR" sz="6000" b="1" u="sng" dirty="0">
                <a:solidFill>
                  <a:srgbClr val="FF0000"/>
                </a:solidFill>
                <a:latin typeface="Impact" panose="020B0806030902050204" pitchFamily="34" charset="0"/>
              </a:rPr>
              <a:t>INDUÇÃO</a:t>
            </a:r>
            <a:r>
              <a:rPr lang="pt-BR" sz="4800" b="1" dirty="0">
                <a:solidFill>
                  <a:srgbClr val="FF0000"/>
                </a:solidFill>
                <a:latin typeface="Impact" panose="020B0806030902050204" pitchFamily="34" charset="0"/>
              </a:rPr>
              <a:t>: 3 </a:t>
            </a:r>
            <a:r>
              <a:rPr lang="pt-BR" sz="3600" b="1" dirty="0">
                <a:solidFill>
                  <a:srgbClr val="FF0000"/>
                </a:solidFill>
                <a:latin typeface="Impact" panose="020B0806030902050204" pitchFamily="34" charset="0"/>
              </a:rPr>
              <a:t>PERGUNTAS</a:t>
            </a:r>
            <a:r>
              <a:rPr lang="pt-BR" sz="4800" b="1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lang="pt-BR" sz="3600" b="1" dirty="0">
                <a:solidFill>
                  <a:srgbClr val="FF0000"/>
                </a:solidFill>
                <a:latin typeface="Impact" panose="020B0806030902050204" pitchFamily="34" charset="0"/>
              </a:rPr>
              <a:t>FECHADAS  </a:t>
            </a:r>
            <a:r>
              <a:rPr lang="pt-BR" sz="2400" b="1" dirty="0">
                <a:solidFill>
                  <a:srgbClr val="FF0000"/>
                </a:solidFill>
                <a:latin typeface="Impact" panose="020B0806030902050204" pitchFamily="34" charset="0"/>
              </a:rPr>
              <a:t>(3+/ 3-)</a:t>
            </a:r>
          </a:p>
          <a:p>
            <a:pPr lvl="1">
              <a:spcBef>
                <a:spcPct val="50000"/>
              </a:spcBef>
              <a:defRPr/>
            </a:pPr>
            <a:r>
              <a:rPr lang="pt-BR" sz="4000" b="1" i="1" dirty="0">
                <a:latin typeface="Impact" panose="020B0806030902050204" pitchFamily="34" charset="0"/>
              </a:rPr>
              <a:t>Você concorda que estar atualizado é importante? </a:t>
            </a:r>
          </a:p>
          <a:p>
            <a:pPr lvl="1">
              <a:spcBef>
                <a:spcPct val="50000"/>
              </a:spcBef>
              <a:defRPr/>
            </a:pPr>
            <a:r>
              <a:rPr lang="pt-BR" sz="4000" b="1" i="1" dirty="0">
                <a:latin typeface="Impact" panose="020B0806030902050204" pitchFamily="34" charset="0"/>
              </a:rPr>
              <a:t>Você concorda que a tecnologia avança rápido?</a:t>
            </a:r>
          </a:p>
          <a:p>
            <a:pPr lvl="1">
              <a:spcBef>
                <a:spcPct val="50000"/>
              </a:spcBef>
              <a:defRPr/>
            </a:pPr>
            <a:r>
              <a:rPr lang="pt-BR" sz="4000" b="1" i="1" dirty="0">
                <a:latin typeface="Impact" panose="020B0806030902050204" pitchFamily="34" charset="0"/>
              </a:rPr>
              <a:t>Você gostaria de comprar um produto desatualizado? </a:t>
            </a:r>
            <a:endParaRPr lang="pt-BR" sz="1400" b="1" i="1" dirty="0">
              <a:latin typeface="Impact" panose="020B0806030902050204" pitchFamily="34" charset="0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  <a:defRPr/>
            </a:pPr>
            <a:endParaRPr lang="pt-BR" sz="3600" b="1" dirty="0">
              <a:solidFill>
                <a:schemeClr val="accent4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ECC62D-48C4-3D42-AC3D-2A70CDB6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34" y="258498"/>
            <a:ext cx="98171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2400" b="0" dirty="0">
                <a:solidFill>
                  <a:srgbClr val="00B05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PASSO 2: </a:t>
            </a:r>
            <a:r>
              <a:rPr lang="pt-BR" altLang="pt-BR" sz="1800" b="0" dirty="0">
                <a:solidFill>
                  <a:srgbClr val="00B05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SONDAGEM &amp; </a:t>
            </a:r>
            <a:r>
              <a:rPr lang="pt-BR" altLang="pt-BR" sz="2400" b="0" u="sng" dirty="0">
                <a:solidFill>
                  <a:srgbClr val="00B050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INDUÇÃO...</a:t>
            </a:r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E6D6832-5F2D-F048-AAF1-3A0B84C494D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003509" y="2644170"/>
            <a:ext cx="757667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9600" b="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NEGOCIAÇÃO</a:t>
            </a:r>
            <a:endParaRPr lang="pt-BR" altLang="pt-BR" sz="9600" b="0" u="sng" dirty="0">
              <a:solidFill>
                <a:schemeClr val="bg2">
                  <a:lumMod val="90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91549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ext Box 2"/>
          <p:cNvSpPr txBox="1">
            <a:spLocks noChangeArrowheads="1"/>
          </p:cNvSpPr>
          <p:nvPr/>
        </p:nvSpPr>
        <p:spPr bwMode="auto">
          <a:xfrm>
            <a:off x="1624488" y="393076"/>
            <a:ext cx="8610600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pt-BR" altLang="pt-BR" sz="3200" dirty="0">
                <a:latin typeface="Impact" panose="020B0806030902050204" pitchFamily="34" charset="0"/>
              </a:rPr>
              <a:t>ETAPAS DE UMA ABORDAGEM NA </a:t>
            </a:r>
            <a:r>
              <a:rPr lang="pt-BR" altLang="pt-BR" sz="3600" dirty="0">
                <a:solidFill>
                  <a:srgbClr val="FF0000"/>
                </a:solidFill>
                <a:latin typeface="Impact" panose="020B0806030902050204" pitchFamily="34" charset="0"/>
              </a:rPr>
              <a:t>TÉCNICA INDUTIVA</a:t>
            </a:r>
            <a:endParaRPr lang="pt-BR" altLang="pt-BR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6250904" y="2365634"/>
            <a:ext cx="4114800" cy="13388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514350" indent="-514350" algn="ctr">
              <a:spcBef>
                <a:spcPct val="50000"/>
              </a:spcBef>
              <a:buFontTx/>
              <a:buAutoNum type="arabicPeriod"/>
              <a:defRPr/>
            </a:pPr>
            <a:r>
              <a:rPr lang="pt-BR" sz="3600" b="1" dirty="0">
                <a:solidFill>
                  <a:schemeClr val="bg1"/>
                </a:solidFill>
                <a:latin typeface="Impact" panose="020B0806030902050204" pitchFamily="34" charset="0"/>
              </a:rPr>
              <a:t>LISTAR ATRIBUTOS</a:t>
            </a:r>
          </a:p>
          <a:p>
            <a:pPr marL="514350" indent="-514350" algn="ctr">
              <a:spcBef>
                <a:spcPct val="50000"/>
              </a:spcBef>
              <a:defRPr/>
            </a:pPr>
            <a:r>
              <a:rPr lang="pt-BR" b="1" dirty="0">
                <a:solidFill>
                  <a:schemeClr val="bg1"/>
                </a:solidFill>
                <a:latin typeface="Impact" panose="020B0806030902050204" pitchFamily="34" charset="0"/>
              </a:rPr>
              <a:t>(Conjunto de características, qualidades, diferenciais, o que pretendo vender)</a:t>
            </a:r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1907504" y="2365631"/>
            <a:ext cx="4114800" cy="12364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lnSpc>
                <a:spcPct val="130000"/>
              </a:lnSpc>
              <a:spcBef>
                <a:spcPct val="50000"/>
              </a:spcBef>
              <a:defRPr/>
            </a:pPr>
            <a:r>
              <a:rPr lang="pt-BR" sz="3600" b="1" dirty="0">
                <a:solidFill>
                  <a:schemeClr val="bg1"/>
                </a:solidFill>
                <a:latin typeface="Impact" panose="020B0806030902050204" pitchFamily="34" charset="0"/>
              </a:rPr>
              <a:t>2. LISTAR DESEJO </a:t>
            </a:r>
            <a:r>
              <a:rPr lang="pt-BR" sz="2400" b="1" dirty="0">
                <a:solidFill>
                  <a:schemeClr val="bg1"/>
                </a:solidFill>
                <a:latin typeface="Impact" panose="020B0806030902050204" pitchFamily="34" charset="0"/>
              </a:rPr>
              <a:t>(VANTAGEM-BENEFÍCIO)</a:t>
            </a:r>
          </a:p>
        </p:txBody>
      </p:sp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1907504" y="3918213"/>
            <a:ext cx="4114800" cy="646331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3600" b="1" dirty="0">
                <a:solidFill>
                  <a:schemeClr val="bg1"/>
                </a:solidFill>
                <a:latin typeface="Impact" panose="020B0806030902050204" pitchFamily="34" charset="0"/>
              </a:rPr>
              <a:t>3. INDUZIR O DESEJO</a:t>
            </a:r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6250904" y="3918210"/>
            <a:ext cx="4114800" cy="1200329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3600" b="1" dirty="0">
                <a:solidFill>
                  <a:schemeClr val="bg1"/>
                </a:solidFill>
                <a:latin typeface="Impact" panose="020B0806030902050204" pitchFamily="34" charset="0"/>
              </a:rPr>
              <a:t>4. INDUZIR O ATRIBUTO</a:t>
            </a:r>
          </a:p>
        </p:txBody>
      </p:sp>
      <p:sp>
        <p:nvSpPr>
          <p:cNvPr id="95247" name="AutoShape 7"/>
          <p:cNvSpPr>
            <a:spLocks noChangeArrowheads="1"/>
          </p:cNvSpPr>
          <p:nvPr/>
        </p:nvSpPr>
        <p:spPr bwMode="auto">
          <a:xfrm flipH="1">
            <a:off x="3409718" y="1476937"/>
            <a:ext cx="4898586" cy="762000"/>
          </a:xfrm>
          <a:prstGeom prst="curvedDownArrow">
            <a:avLst>
              <a:gd name="adj1" fmla="val 75779"/>
              <a:gd name="adj2" fmla="val 196000"/>
              <a:gd name="adj3" fmla="val 35238"/>
            </a:avLst>
          </a:prstGeom>
          <a:solidFill>
            <a:schemeClr val="accent1">
              <a:lumMod val="75000"/>
            </a:schemeClr>
          </a:solidFill>
          <a:ln>
            <a:headEnd type="none" w="sm" len="sm"/>
            <a:tailEnd type="none" w="sm" len="sm"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rPr>
              <a:t>           PLANEJAMENTO</a:t>
            </a:r>
          </a:p>
        </p:txBody>
      </p:sp>
      <p:sp>
        <p:nvSpPr>
          <p:cNvPr id="166930" name="AutoShape 9"/>
          <p:cNvSpPr>
            <a:spLocks noChangeArrowheads="1"/>
          </p:cNvSpPr>
          <p:nvPr/>
        </p:nvSpPr>
        <p:spPr bwMode="auto">
          <a:xfrm rot="5400000" flipV="1">
            <a:off x="1004765" y="3318310"/>
            <a:ext cx="1643062" cy="495300"/>
          </a:xfrm>
          <a:prstGeom prst="curvedDownArrow">
            <a:avLst>
              <a:gd name="adj1" fmla="val 60003"/>
              <a:gd name="adj2" fmla="val 119991"/>
              <a:gd name="adj3" fmla="val 33333"/>
            </a:avLst>
          </a:prstGeom>
          <a:solidFill>
            <a:srgbClr val="FFFF00"/>
          </a:solidFill>
          <a:ln>
            <a:noFill/>
          </a:ln>
          <a:effectLst>
            <a:prstShdw prst="shdw17" dist="17961" dir="2700000">
              <a:srgbClr val="999900"/>
            </a:prstShdw>
          </a:effec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pt-BR" altLang="pt-BR" sz="3200">
              <a:latin typeface="Impact" panose="020B0806030902050204" pitchFamily="34" charset="0"/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4036681" y="5210187"/>
            <a:ext cx="3786214" cy="731520"/>
          </a:xfrm>
          <a:prstGeom prst="curvedUpArrow">
            <a:avLst>
              <a:gd name="adj1" fmla="val 67884"/>
              <a:gd name="adj2" fmla="val 146163"/>
              <a:gd name="adj3" fmla="val 38889"/>
            </a:avLst>
          </a:prstGeom>
          <a:solidFill>
            <a:srgbClr val="FF0000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sz="2400" b="1" dirty="0">
                <a:solidFill>
                  <a:srgbClr val="FF0000"/>
                </a:solidFill>
                <a:latin typeface="Impact" panose="020B0806030902050204" pitchFamily="34" charset="0"/>
              </a:rPr>
              <a:t>EXECUÇÃO</a:t>
            </a:r>
          </a:p>
        </p:txBody>
      </p:sp>
    </p:spTree>
    <p:extLst>
      <p:ext uri="{BB962C8B-B14F-4D97-AF65-F5344CB8AC3E}">
        <p14:creationId xmlns:p14="http://schemas.microsoft.com/office/powerpoint/2010/main" val="21086445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ext Box 2"/>
          <p:cNvSpPr txBox="1">
            <a:spLocks noChangeArrowheads="1"/>
          </p:cNvSpPr>
          <p:nvPr/>
        </p:nvSpPr>
        <p:spPr bwMode="auto">
          <a:xfrm>
            <a:off x="2002634" y="594371"/>
            <a:ext cx="8186737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pt-BR" altLang="pt-B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ETAPAS DE UMA ABORDAGEM NA </a:t>
            </a:r>
            <a:r>
              <a:rPr lang="pt-BR" altLang="pt-BR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TÉCNICA INDUTIVA</a:t>
            </a:r>
            <a:endParaRPr lang="pt-BR" altLang="pt-BR" sz="2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6276980" y="2977418"/>
            <a:ext cx="3911875" cy="1569660"/>
          </a:xfrm>
          <a:prstGeom prst="rect">
            <a:avLst/>
          </a:prstGeom>
          <a:solidFill>
            <a:srgbClr val="FFFF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i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Então concorda que.....é fundamental?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1933580" y="1620099"/>
            <a:ext cx="3911875" cy="954107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itchFamily="34" charset="0"/>
              </a:rPr>
              <a:t>INDUZIR DESEJO </a:t>
            </a:r>
          </a:p>
          <a:p>
            <a:pPr marL="457200" indent="-457200" algn="ctr">
              <a:defRPr/>
            </a:pPr>
            <a:r>
              <a:rPr lang="en-US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itchFamily="34" charset="0"/>
              </a:rPr>
              <a:t>(VANTAGEM-BENEFÍCIO)</a:t>
            </a:r>
            <a:endParaRPr lang="pt-BR" sz="2400" b="1" dirty="0">
              <a:solidFill>
                <a:srgbClr val="FFFFFF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6276980" y="1614448"/>
            <a:ext cx="3911875" cy="1077218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itchFamily="34" charset="0"/>
              </a:rPr>
              <a:t>    INDUZIR O ATRIBUTO</a:t>
            </a:r>
          </a:p>
        </p:txBody>
      </p:sp>
      <p:sp>
        <p:nvSpPr>
          <p:cNvPr id="1829895" name="Text Box 7"/>
          <p:cNvSpPr txBox="1">
            <a:spLocks noChangeArrowheads="1"/>
          </p:cNvSpPr>
          <p:nvPr/>
        </p:nvSpPr>
        <p:spPr bwMode="auto">
          <a:xfrm>
            <a:off x="1933580" y="2905983"/>
            <a:ext cx="3911875" cy="2554545"/>
          </a:xfrm>
          <a:prstGeom prst="rect">
            <a:avLst/>
          </a:prstGeom>
          <a:solidFill>
            <a:srgbClr val="FFFF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i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</a:p>
          <a:p>
            <a:pPr marL="457200" indent="-457200" algn="ctr">
              <a:defRPr/>
            </a:pPr>
            <a:endParaRPr lang="pt-BR" sz="3200" b="1" i="1" dirty="0">
              <a:solidFill>
                <a:schemeClr val="tx1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marL="457200" indent="-457200" algn="ctr">
              <a:defRPr/>
            </a:pPr>
            <a:r>
              <a:rPr lang="pt-BR" sz="3200" b="1" i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Você concorda que.....é importante?</a:t>
            </a:r>
          </a:p>
        </p:txBody>
      </p:sp>
      <p:sp>
        <p:nvSpPr>
          <p:cNvPr id="9" name="Seta para a direita 8"/>
          <p:cNvSpPr/>
          <p:nvPr/>
        </p:nvSpPr>
        <p:spPr>
          <a:xfrm>
            <a:off x="5606795" y="1840428"/>
            <a:ext cx="978408" cy="484632"/>
          </a:xfrm>
          <a:prstGeom prst="rightArrow">
            <a:avLst/>
          </a:prstGeom>
          <a:solidFill>
            <a:srgbClr val="FFFF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b="1"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0" name="Seta em curva para cima 9"/>
          <p:cNvSpPr/>
          <p:nvPr/>
        </p:nvSpPr>
        <p:spPr>
          <a:xfrm>
            <a:off x="4593771" y="5730504"/>
            <a:ext cx="3786214" cy="731520"/>
          </a:xfrm>
          <a:prstGeom prst="curvedUpArrow">
            <a:avLst>
              <a:gd name="adj1" fmla="val 67884"/>
              <a:gd name="adj2" fmla="val 146163"/>
              <a:gd name="adj3" fmla="val 38889"/>
            </a:avLst>
          </a:prstGeom>
          <a:solidFill>
            <a:srgbClr val="FF0000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itchFamily="34" charset="0"/>
              </a:rPr>
              <a:t>EXECUÇÃO</a:t>
            </a:r>
            <a:endParaRPr lang="pt-BR" b="1" dirty="0">
              <a:solidFill>
                <a:srgbClr val="FF0000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534493" y="2885126"/>
            <a:ext cx="2937022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pt-BR" sz="3600" b="1" i="1" dirty="0">
                <a:cs typeface="Calibri" pitchFamily="34" charset="0"/>
              </a:rPr>
              <a:t>Imagine que...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73C484A-0288-B24A-BD88-10D173171EBF}"/>
              </a:ext>
            </a:extLst>
          </p:cNvPr>
          <p:cNvSpPr/>
          <p:nvPr/>
        </p:nvSpPr>
        <p:spPr>
          <a:xfrm>
            <a:off x="2002634" y="5612021"/>
            <a:ext cx="2338254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/>
              <a:t>É OU NÃO É?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1B3F5C4-2F5B-214E-89A8-3EAD9FAD530D}"/>
              </a:ext>
            </a:extLst>
          </p:cNvPr>
          <p:cNvSpPr/>
          <p:nvPr/>
        </p:nvSpPr>
        <p:spPr>
          <a:xfrm>
            <a:off x="7920166" y="4661486"/>
            <a:ext cx="2338254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i="1" dirty="0"/>
              <a:t>É OU NÃO É?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510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6162940" y="4339233"/>
            <a:ext cx="4114800" cy="1592262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i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Então concorda que.....é fundamental?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1819540" y="3251505"/>
            <a:ext cx="4114800" cy="892552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itchFamily="34" charset="0"/>
              </a:rPr>
              <a:t> DESEJO </a:t>
            </a:r>
          </a:p>
          <a:p>
            <a:pPr marL="457200" indent="-457200" algn="ctr">
              <a:defRPr/>
            </a:pPr>
            <a:r>
              <a:rPr 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itchFamily="34" charset="0"/>
              </a:rPr>
              <a:t>VANTAGEM BENEFÍCIO</a:t>
            </a:r>
            <a:endParaRPr lang="pt-BR" sz="2400" b="1" dirty="0">
              <a:solidFill>
                <a:srgbClr val="FFFFFF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829895" name="Text Box 7"/>
          <p:cNvSpPr txBox="1">
            <a:spLocks noChangeArrowheads="1"/>
          </p:cNvSpPr>
          <p:nvPr/>
        </p:nvSpPr>
        <p:spPr bwMode="auto">
          <a:xfrm>
            <a:off x="1805972" y="4339236"/>
            <a:ext cx="4114800" cy="1692771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i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IMAGINE QUE...</a:t>
            </a:r>
          </a:p>
          <a:p>
            <a:pPr marL="457200" indent="-457200" algn="ctr">
              <a:defRPr/>
            </a:pPr>
            <a:endParaRPr lang="pt-BR" sz="2400" b="1" i="1" dirty="0">
              <a:solidFill>
                <a:schemeClr val="tx1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marL="457200" indent="-457200" algn="ctr">
              <a:defRPr/>
            </a:pPr>
            <a:r>
              <a:rPr lang="pt-BR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Você concorda que.....é importante?</a:t>
            </a:r>
          </a:p>
        </p:txBody>
      </p:sp>
      <p:sp>
        <p:nvSpPr>
          <p:cNvPr id="1829896" name="Rectangle 8"/>
          <p:cNvSpPr>
            <a:spLocks noChangeArrowheads="1"/>
          </p:cNvSpPr>
          <p:nvPr/>
        </p:nvSpPr>
        <p:spPr bwMode="auto">
          <a:xfrm>
            <a:off x="2184665" y="4406367"/>
            <a:ext cx="3384550" cy="57626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endParaRPr lang="pt-BR" altLang="pt-BR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o explicativo em seta para baixo 11"/>
          <p:cNvSpPr/>
          <p:nvPr/>
        </p:nvSpPr>
        <p:spPr>
          <a:xfrm>
            <a:off x="2154849" y="155923"/>
            <a:ext cx="3500462" cy="3143272"/>
          </a:xfrm>
          <a:prstGeom prst="downArrowCallout">
            <a:avLst>
              <a:gd name="adj1" fmla="val 13486"/>
              <a:gd name="adj2" fmla="val 15404"/>
              <a:gd name="adj3" fmla="val 25000"/>
              <a:gd name="adj4" fmla="val 64977"/>
            </a:avLst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 algn="ctr">
              <a:defRPr/>
            </a:pPr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marL="457200" indent="-45720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IMPACTO (</a:t>
            </a:r>
            <a:r>
              <a:rPr lang="pt-BR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S</a:t>
            </a: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)</a:t>
            </a:r>
          </a:p>
          <a:p>
            <a:pPr marL="457200" indent="-45720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 CONTROLE (</a:t>
            </a:r>
            <a:r>
              <a:rPr lang="pt-BR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S</a:t>
            </a: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)</a:t>
            </a:r>
          </a:p>
          <a:p>
            <a:pPr marL="457200" indent="-45720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CONFORTO (</a:t>
            </a:r>
            <a:r>
              <a:rPr lang="pt-BR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S</a:t>
            </a: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)</a:t>
            </a:r>
          </a:p>
          <a:p>
            <a:pPr marL="457200" indent="-45720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STATUS (</a:t>
            </a:r>
            <a:r>
              <a:rPr lang="pt-BR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R</a:t>
            </a: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)</a:t>
            </a:r>
          </a:p>
          <a:p>
            <a:pPr marL="457200" indent="-45720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...</a:t>
            </a:r>
          </a:p>
          <a:p>
            <a:pPr marL="457200" indent="-457200" algn="ctr">
              <a:defRPr/>
            </a:pPr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6155377" y="3226375"/>
            <a:ext cx="4114800" cy="892552"/>
          </a:xfrm>
          <a:prstGeom prst="rect">
            <a:avLst/>
          </a:prstGeom>
          <a:solidFill>
            <a:srgbClr val="FF0000"/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  <a:flatTx/>
          </a:bodyPr>
          <a:lstStyle/>
          <a:p>
            <a:pPr marL="457200" indent="-457200" algn="ctr">
              <a:defRPr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itchFamily="34" charset="0"/>
              </a:rPr>
              <a:t> ATRIBUTO</a:t>
            </a:r>
          </a:p>
          <a:p>
            <a:pPr marL="457200" indent="-457200" algn="ctr">
              <a:defRPr/>
            </a:pPr>
            <a:r>
              <a:rPr lang="en-US" sz="2000" b="1">
                <a:solidFill>
                  <a:srgbClr val="FFFFFF"/>
                </a:solidFill>
                <a:latin typeface="Calibri" panose="020F0502020204030204" pitchFamily="34" charset="0"/>
                <a:cs typeface="Calibri" pitchFamily="34" charset="0"/>
              </a:rPr>
              <a:t>CARACTERÍSTICA</a:t>
            </a:r>
            <a:endParaRPr lang="pt-BR" sz="2400" b="1" dirty="0">
              <a:solidFill>
                <a:srgbClr val="FFFFFF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7" name="Seta para a direita 16"/>
          <p:cNvSpPr/>
          <p:nvPr/>
        </p:nvSpPr>
        <p:spPr>
          <a:xfrm>
            <a:off x="5723329" y="3944175"/>
            <a:ext cx="864096" cy="648072"/>
          </a:xfrm>
          <a:prstGeom prst="right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8" name="Seta em curva para cima 17"/>
          <p:cNvSpPr/>
          <p:nvPr/>
        </p:nvSpPr>
        <p:spPr>
          <a:xfrm>
            <a:off x="4369426" y="5949269"/>
            <a:ext cx="3786214" cy="731520"/>
          </a:xfrm>
          <a:prstGeom prst="curvedUpArrow">
            <a:avLst>
              <a:gd name="adj1" fmla="val 67884"/>
              <a:gd name="adj2" fmla="val 146163"/>
              <a:gd name="adj3" fmla="val 38889"/>
            </a:avLst>
          </a:prstGeom>
          <a:solidFill>
            <a:srgbClr val="FFFF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itchFamily="34" charset="0"/>
              </a:rPr>
              <a:t>EXECUÇÃO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11" name="Texto explicativo em seta para baixo 10"/>
          <p:cNvSpPr/>
          <p:nvPr/>
        </p:nvSpPr>
        <p:spPr>
          <a:xfrm>
            <a:off x="6584005" y="138905"/>
            <a:ext cx="3500462" cy="3143272"/>
          </a:xfrm>
          <a:prstGeom prst="downArrowCallout">
            <a:avLst>
              <a:gd name="adj1" fmla="val 15125"/>
              <a:gd name="adj2" fmla="val 16633"/>
              <a:gd name="adj3" fmla="val 25000"/>
              <a:gd name="adj4" fmla="val 64977"/>
            </a:avLst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 algn="ctr">
              <a:defRPr/>
            </a:pPr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marL="457200" indent="-45720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AIR BAG</a:t>
            </a:r>
          </a:p>
          <a:p>
            <a:pPr marL="457200" indent="-45720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ABS</a:t>
            </a:r>
          </a:p>
          <a:p>
            <a:pPr marL="457200" indent="-45720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AR CONDICIONADO</a:t>
            </a:r>
          </a:p>
          <a:p>
            <a:pPr marL="457200" indent="-45720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BANCOS DE COURO</a:t>
            </a:r>
          </a:p>
          <a:p>
            <a:pPr marL="457200" indent="-457200" algn="ctr">
              <a:defRPr/>
            </a:pPr>
            <a:r>
              <a:rPr lang="pt-B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itchFamily="34" charset="0"/>
              </a:rPr>
              <a:t>...</a:t>
            </a:r>
          </a:p>
          <a:p>
            <a:pPr algn="ctr">
              <a:defRPr/>
            </a:pPr>
            <a:endParaRPr lang="pt-BR" sz="2400" b="1" dirty="0">
              <a:solidFill>
                <a:schemeClr val="bg1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cxnSp>
        <p:nvCxnSpPr>
          <p:cNvPr id="14" name="Conector de seta reta 13"/>
          <p:cNvCxnSpPr>
            <a:cxnSpLocks/>
          </p:cNvCxnSpPr>
          <p:nvPr/>
        </p:nvCxnSpPr>
        <p:spPr>
          <a:xfrm flipH="1" flipV="1">
            <a:off x="4940941" y="338716"/>
            <a:ext cx="2643186" cy="1586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cxnSpLocks/>
          </p:cNvCxnSpPr>
          <p:nvPr/>
        </p:nvCxnSpPr>
        <p:spPr>
          <a:xfrm flipH="1" flipV="1">
            <a:off x="4940944" y="767344"/>
            <a:ext cx="3055111" cy="18911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cxnSpLocks/>
          </p:cNvCxnSpPr>
          <p:nvPr/>
        </p:nvCxnSpPr>
        <p:spPr>
          <a:xfrm flipH="1">
            <a:off x="4940941" y="1195966"/>
            <a:ext cx="2045708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cxnSpLocks/>
          </p:cNvCxnSpPr>
          <p:nvPr/>
        </p:nvCxnSpPr>
        <p:spPr>
          <a:xfrm flipH="1">
            <a:off x="4765967" y="1551750"/>
            <a:ext cx="2256313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559AFC28-7AFD-4348-B1DE-F157F5BE9C53}"/>
              </a:ext>
            </a:extLst>
          </p:cNvPr>
          <p:cNvSpPr/>
          <p:nvPr/>
        </p:nvSpPr>
        <p:spPr>
          <a:xfrm>
            <a:off x="1819540" y="6078830"/>
            <a:ext cx="1464047" cy="4871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/>
              <a:t>É OU NÃO É?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8C4A832-4125-C846-AF8B-45C4A12A5C13}"/>
              </a:ext>
            </a:extLst>
          </p:cNvPr>
          <p:cNvSpPr/>
          <p:nvPr/>
        </p:nvSpPr>
        <p:spPr>
          <a:xfrm>
            <a:off x="8806130" y="5976887"/>
            <a:ext cx="1464047" cy="4871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/>
              <a:t>É OU NÃO É?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878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2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989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4BC1A81-9382-C543-A9A7-E9BA47C880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Impact" panose="020B0806030902050204" pitchFamily="34" charset="0"/>
            </a:endParaRPr>
          </a:p>
        </p:txBody>
      </p:sp>
      <p:sp>
        <p:nvSpPr>
          <p:cNvPr id="110595" name="Text Box 3"/>
          <p:cNvSpPr txBox="1">
            <a:spLocks noChangeArrowheads="1"/>
          </p:cNvSpPr>
          <p:nvPr/>
        </p:nvSpPr>
        <p:spPr bwMode="auto">
          <a:xfrm>
            <a:off x="7818656" y="2737490"/>
            <a:ext cx="3351785" cy="18158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2800" dirty="0">
                <a:solidFill>
                  <a:srgbClr val="FFFFFF"/>
                </a:solidFill>
                <a:latin typeface="Impact" panose="020B0806030902050204" pitchFamily="34" charset="0"/>
              </a:rPr>
              <a:t>	MOSTRA A CARACTERÍSTICA, A IDEIA, A ‘COISA’ A SER VENDIDA ...</a:t>
            </a:r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4114200" y="1199772"/>
            <a:ext cx="3491303" cy="1354217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2800" b="1" dirty="0">
                <a:solidFill>
                  <a:srgbClr val="FFFFFF"/>
                </a:solidFill>
                <a:latin typeface="Impact" panose="020B0806030902050204" pitchFamily="34" charset="0"/>
              </a:rPr>
              <a:t>2. INDUZIR O </a:t>
            </a:r>
          </a:p>
          <a:p>
            <a:pPr marL="457200" indent="-457200" algn="ctr">
              <a:spcBef>
                <a:spcPct val="50000"/>
              </a:spcBef>
              <a:defRPr/>
            </a:pPr>
            <a:r>
              <a:rPr lang="pt-BR" sz="3600" b="1" dirty="0">
                <a:solidFill>
                  <a:srgbClr val="FFFFFF"/>
                </a:solidFill>
                <a:latin typeface="Impact" panose="020B0806030902050204" pitchFamily="34" charset="0"/>
              </a:rPr>
              <a:t>DESEJO</a:t>
            </a:r>
            <a:r>
              <a:rPr lang="pt-BR" sz="2800" b="1" dirty="0">
                <a:solidFill>
                  <a:srgbClr val="FFFFFF"/>
                </a:solidFill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7826738" y="1209765"/>
            <a:ext cx="3343703" cy="1354217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2800" b="1" dirty="0">
                <a:solidFill>
                  <a:srgbClr val="FFFFFF"/>
                </a:solidFill>
                <a:latin typeface="Impact" panose="020B0806030902050204" pitchFamily="34" charset="0"/>
              </a:rPr>
              <a:t> 3. INDUZIR O </a:t>
            </a:r>
          </a:p>
          <a:p>
            <a:pPr marL="457200" indent="-457200" algn="ctr">
              <a:spcBef>
                <a:spcPct val="50000"/>
              </a:spcBef>
              <a:defRPr/>
            </a:pPr>
            <a:r>
              <a:rPr lang="pt-BR" sz="3600" b="1" dirty="0">
                <a:solidFill>
                  <a:srgbClr val="FFFFFF"/>
                </a:solidFill>
                <a:latin typeface="Impact" panose="020B0806030902050204" pitchFamily="34" charset="0"/>
              </a:rPr>
              <a:t>ATRIBUTO</a:t>
            </a:r>
            <a:endParaRPr lang="pt-BR" sz="2800" b="1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4114201" y="2713730"/>
            <a:ext cx="3491303" cy="138499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2800" dirty="0">
                <a:solidFill>
                  <a:srgbClr val="FFFFFF"/>
                </a:solidFill>
                <a:latin typeface="Impact" panose="020B0806030902050204" pitchFamily="34" charset="0"/>
              </a:rPr>
              <a:t>	AMARRA COM UMA VANTAGEM UM BENEFÍCIO ...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124034" y="121656"/>
            <a:ext cx="9943931" cy="92333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5400" b="0" dirty="0">
                <a:solidFill>
                  <a:srgbClr val="FFFF00"/>
                </a:solidFill>
                <a:latin typeface="Impact" panose="020B0806030902050204" pitchFamily="34" charset="0"/>
              </a:rPr>
              <a:t>PASSO 2: </a:t>
            </a:r>
            <a:r>
              <a:rPr lang="pt-BR" altLang="pt-BR" sz="5400" b="0" u="sng" dirty="0">
                <a:solidFill>
                  <a:srgbClr val="FFFF00"/>
                </a:solidFill>
                <a:latin typeface="Impact" panose="020B0806030902050204" pitchFamily="34" charset="0"/>
              </a:rPr>
              <a:t>INDUÇÃO VENCEDORA</a:t>
            </a:r>
            <a:endParaRPr lang="pt-BR" altLang="pt-BR" sz="4400" b="0" u="sng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114200" y="4346162"/>
            <a:ext cx="3491302" cy="2031325"/>
          </a:xfrm>
          <a:prstGeom prst="rect">
            <a:avLst/>
          </a:prstGeom>
          <a:solidFill>
            <a:srgbClr val="FFFF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2800" dirty="0">
                <a:solidFill>
                  <a:schemeClr val="tx1"/>
                </a:solidFill>
                <a:latin typeface="Impact" panose="020B0806030902050204" pitchFamily="34" charset="0"/>
              </a:rPr>
              <a:t>... SEGURANÇA É IMPORTANTE?</a:t>
            </a:r>
          </a:p>
          <a:p>
            <a:pPr marL="457200" indent="-457200" algn="ctr">
              <a:spcBef>
                <a:spcPct val="50000"/>
              </a:spcBef>
              <a:defRPr/>
            </a:pPr>
            <a:r>
              <a:rPr lang="pt-BR" sz="2800" dirty="0">
                <a:solidFill>
                  <a:schemeClr val="tx1"/>
                </a:solidFill>
                <a:latin typeface="Impact" panose="020B0806030902050204" pitchFamily="34" charset="0"/>
              </a:rPr>
              <a:t>GARANTIR A TRANQUILIDADE?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813253" y="4787740"/>
            <a:ext cx="3982140" cy="1200329"/>
          </a:xfrm>
          <a:prstGeom prst="rect">
            <a:avLst/>
          </a:prstGeom>
          <a:solidFill>
            <a:srgbClr val="FFFF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pt-BR" sz="2400" dirty="0">
                <a:solidFill>
                  <a:schemeClr val="tx1"/>
                </a:solidFill>
                <a:latin typeface="Impact" panose="020B0806030902050204" pitchFamily="34" charset="0"/>
              </a:rPr>
              <a:t> ...ENTÃO TER PARCERIA É TUDO, NÉ? ENTÃO PACOTE COMPLETO É TUDO NÉ?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3807157" y="1652317"/>
            <a:ext cx="614089" cy="484632"/>
          </a:xfrm>
          <a:prstGeom prst="rightArrow">
            <a:avLst/>
          </a:pr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pt-BR" b="1">
              <a:latin typeface="Impact" panose="020B0806030902050204" pitchFamily="34" charset="0"/>
              <a:cs typeface="Calibri" pitchFamily="34" charset="0"/>
            </a:endParaRPr>
          </a:p>
        </p:txBody>
      </p:sp>
      <p:sp>
        <p:nvSpPr>
          <p:cNvPr id="14" name="Seta para a direita 13"/>
          <p:cNvSpPr/>
          <p:nvPr/>
        </p:nvSpPr>
        <p:spPr>
          <a:xfrm>
            <a:off x="7409076" y="1652317"/>
            <a:ext cx="614089" cy="484632"/>
          </a:xfrm>
          <a:prstGeom prst="rightArrow">
            <a:avLst/>
          </a:pr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pt-BR" b="1">
              <a:latin typeface="Impact" panose="020B0806030902050204" pitchFamily="34" charset="0"/>
              <a:cs typeface="Calibri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A29AC83-38A0-4640-AA1E-A29630B2A562}"/>
              </a:ext>
            </a:extLst>
          </p:cNvPr>
          <p:cNvSpPr/>
          <p:nvPr/>
        </p:nvSpPr>
        <p:spPr>
          <a:xfrm>
            <a:off x="10676842" y="1087041"/>
            <a:ext cx="1515158" cy="138499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Impact" panose="020B0806030902050204" pitchFamily="34" charset="0"/>
              </a:rPr>
              <a:t>PRODUTO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  <a:latin typeface="Impact" panose="020B0806030902050204" pitchFamily="34" charset="0"/>
              </a:rPr>
              <a:t>&amp;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  <a:latin typeface="Impact" panose="020B0806030902050204" pitchFamily="34" charset="0"/>
              </a:rPr>
              <a:t>SOLUÇÃO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87D3678-BA84-7B44-B8A1-D471736920B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003510" y="2660885"/>
            <a:ext cx="757667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9600" b="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NEGOCIAÇÃO</a:t>
            </a:r>
            <a:endParaRPr lang="pt-BR" altLang="pt-BR" sz="9600" b="0" u="sng" dirty="0">
              <a:solidFill>
                <a:schemeClr val="bg2">
                  <a:lumMod val="90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983497" name="Text Box 9"/>
          <p:cNvSpPr txBox="1">
            <a:spLocks noChangeArrowheads="1"/>
          </p:cNvSpPr>
          <p:nvPr/>
        </p:nvSpPr>
        <p:spPr bwMode="auto">
          <a:xfrm>
            <a:off x="655419" y="2630107"/>
            <a:ext cx="3314014" cy="16312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2400" dirty="0">
                <a:solidFill>
                  <a:srgbClr val="FFFFFF"/>
                </a:solidFill>
                <a:latin typeface="Impact" panose="020B0806030902050204" pitchFamily="34" charset="0"/>
              </a:rPr>
              <a:t>CRIE UMA </a:t>
            </a:r>
            <a:r>
              <a:rPr lang="pt-BR" sz="2800" dirty="0">
                <a:solidFill>
                  <a:srgbClr val="FFFFFF"/>
                </a:solidFill>
                <a:latin typeface="Impact" panose="020B0806030902050204" pitchFamily="34" charset="0"/>
              </a:rPr>
              <a:t>HISTÓRIA</a:t>
            </a:r>
            <a:r>
              <a:rPr lang="pt-BR" sz="2400" dirty="0">
                <a:solidFill>
                  <a:srgbClr val="FFFFFF"/>
                </a:solidFill>
                <a:latin typeface="Impact" panose="020B0806030902050204" pitchFamily="34" charset="0"/>
              </a:rPr>
              <a:t>, </a:t>
            </a:r>
          </a:p>
          <a:p>
            <a:pPr marL="457200" indent="-457200" algn="ctr">
              <a:spcBef>
                <a:spcPct val="50000"/>
              </a:spcBef>
              <a:defRPr/>
            </a:pPr>
            <a:r>
              <a:rPr lang="pt-BR" sz="2400" dirty="0">
                <a:solidFill>
                  <a:srgbClr val="FFFFFF"/>
                </a:solidFill>
                <a:latin typeface="Impact" panose="020B0806030902050204" pitchFamily="34" charset="0"/>
              </a:rPr>
              <a:t>SITUAÇÃO POSITIVA E </a:t>
            </a:r>
          </a:p>
          <a:p>
            <a:pPr marL="457200" indent="-457200" algn="ctr">
              <a:spcBef>
                <a:spcPct val="50000"/>
              </a:spcBef>
              <a:defRPr/>
            </a:pPr>
            <a:r>
              <a:rPr lang="pt-BR" sz="2400" dirty="0">
                <a:solidFill>
                  <a:srgbClr val="FFFFFF"/>
                </a:solidFill>
                <a:latin typeface="Impact" panose="020B0806030902050204" pitchFamily="34" charset="0"/>
              </a:rPr>
              <a:t>NEGATIVA ...</a:t>
            </a:r>
          </a:p>
        </p:txBody>
      </p:sp>
      <p:sp>
        <p:nvSpPr>
          <p:cNvPr id="110601" name="Text Box 10"/>
          <p:cNvSpPr txBox="1">
            <a:spLocks noChangeArrowheads="1"/>
          </p:cNvSpPr>
          <p:nvPr/>
        </p:nvSpPr>
        <p:spPr bwMode="auto">
          <a:xfrm>
            <a:off x="655418" y="1188203"/>
            <a:ext cx="3314014" cy="1354217"/>
          </a:xfrm>
          <a:prstGeom prst="rect">
            <a:avLst/>
          </a:prstGeom>
          <a:solidFill>
            <a:srgbClr val="FF00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 algn="ctr">
              <a:spcBef>
                <a:spcPct val="50000"/>
              </a:spcBef>
              <a:defRPr/>
            </a:pPr>
            <a:r>
              <a:rPr lang="pt-BR" sz="2800" b="1" dirty="0">
                <a:solidFill>
                  <a:srgbClr val="FFFFFF"/>
                </a:solidFill>
                <a:latin typeface="Impact" panose="020B0806030902050204" pitchFamily="34" charset="0"/>
              </a:rPr>
              <a:t>1. FAZ UM </a:t>
            </a:r>
          </a:p>
          <a:p>
            <a:pPr marL="457200" indent="-457200" algn="ctr">
              <a:spcBef>
                <a:spcPct val="50000"/>
              </a:spcBef>
              <a:defRPr/>
            </a:pPr>
            <a:r>
              <a:rPr lang="pt-BR" sz="2800" b="1" dirty="0">
                <a:solidFill>
                  <a:srgbClr val="FFFFFF"/>
                </a:solidFill>
                <a:latin typeface="Impact" panose="020B0806030902050204" pitchFamily="34" charset="0"/>
              </a:rPr>
              <a:t> </a:t>
            </a:r>
            <a:r>
              <a:rPr lang="pt-BR" sz="3600" b="1" dirty="0">
                <a:solidFill>
                  <a:srgbClr val="FFFFFF"/>
                </a:solidFill>
                <a:latin typeface="Impact" panose="020B0806030902050204" pitchFamily="34" charset="0"/>
              </a:rPr>
              <a:t>FILME</a:t>
            </a:r>
            <a:r>
              <a:rPr lang="pt-BR" sz="2800" b="1" dirty="0">
                <a:solidFill>
                  <a:srgbClr val="FFFFFF"/>
                </a:solidFill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644673" y="4541518"/>
            <a:ext cx="3324759" cy="1815882"/>
          </a:xfrm>
          <a:prstGeom prst="rect">
            <a:avLst/>
          </a:prstGeom>
          <a:solidFill>
            <a:srgbClr val="FFFF00"/>
          </a:solidFill>
          <a:ln>
            <a:noFill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  <a:flatTx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lang="pt-BR" sz="2800" dirty="0">
                <a:solidFill>
                  <a:schemeClr val="tx1"/>
                </a:solidFill>
                <a:latin typeface="Impact" panose="020B0806030902050204" pitchFamily="34" charset="0"/>
              </a:rPr>
              <a:t>IMAGINE VOCÊ... CHEGAR EM CASA SEM RISCO... E SEM ASSALTO...?</a:t>
            </a:r>
          </a:p>
        </p:txBody>
      </p:sp>
      <p:sp>
        <p:nvSpPr>
          <p:cNvPr id="16" name="Nuvem 15">
            <a:extLst>
              <a:ext uri="{FF2B5EF4-FFF2-40B4-BE49-F238E27FC236}">
                <a16:creationId xmlns:a16="http://schemas.microsoft.com/office/drawing/2014/main" id="{5B12FBC4-D831-7E45-B48A-3BF828B72EBC}"/>
              </a:ext>
            </a:extLst>
          </p:cNvPr>
          <p:cNvSpPr/>
          <p:nvPr/>
        </p:nvSpPr>
        <p:spPr>
          <a:xfrm>
            <a:off x="35019" y="1011928"/>
            <a:ext cx="1568615" cy="914400"/>
          </a:xfrm>
          <a:prstGeom prst="cloud">
            <a:avLst/>
          </a:prstGeom>
          <a:solidFill>
            <a:srgbClr val="FA5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SONHO</a:t>
            </a:r>
            <a:endParaRPr lang="pt-BR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042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3A59ED3-7D2F-6F42-A6DB-AE1DD4B45A0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Impact" panose="020B0806030902050204" pitchFamily="34" charset="0"/>
            </a:endParaRPr>
          </a:p>
        </p:txBody>
      </p:sp>
      <p:sp>
        <p:nvSpPr>
          <p:cNvPr id="122882" name="Text Box 2"/>
          <p:cNvSpPr txBox="1">
            <a:spLocks noChangeArrowheads="1"/>
          </p:cNvSpPr>
          <p:nvPr/>
        </p:nvSpPr>
        <p:spPr bwMode="auto">
          <a:xfrm>
            <a:off x="1979271" y="-252457"/>
            <a:ext cx="10436940" cy="736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pt-BR" sz="6000" dirty="0">
                <a:solidFill>
                  <a:srgbClr val="FFFF00"/>
                </a:solidFill>
                <a:latin typeface="Impact" panose="020B0806030902050204" pitchFamily="34" charset="0"/>
              </a:rPr>
              <a:t>PINTOU UMA OBJEÇÃO... E AGORA?</a:t>
            </a:r>
          </a:p>
          <a:p>
            <a:pPr algn="l">
              <a:lnSpc>
                <a:spcPct val="14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NATUREZA DAS </a:t>
            </a:r>
            <a:r>
              <a:rPr lang="pt-BR" sz="2800" u="sng" dirty="0">
                <a:solidFill>
                  <a:srgbClr val="FFFF00"/>
                </a:solidFill>
                <a:latin typeface="Impact" panose="020B0806030902050204" pitchFamily="34" charset="0"/>
              </a:rPr>
              <a:t>OBJEÇÕES:</a:t>
            </a:r>
            <a:endParaRPr lang="pt-BR" sz="2400" u="sng" dirty="0">
              <a:solidFill>
                <a:srgbClr val="FFFF00"/>
              </a:solidFill>
              <a:latin typeface="Impact" panose="020B0806030902050204" pitchFamily="34" charset="0"/>
            </a:endParaRPr>
          </a:p>
          <a:p>
            <a:pPr marL="514350" indent="-514350">
              <a:lnSpc>
                <a:spcPct val="140000"/>
              </a:lnSpc>
              <a:buSzPct val="100000"/>
              <a:buFont typeface="Wingdings" pitchFamily="2" charset="2"/>
              <a:buChar char="§"/>
              <a:defRPr/>
            </a:pPr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PERCEPÇÃO DE UMA </a:t>
            </a:r>
            <a:r>
              <a:rPr lang="pt-BR" sz="2800" u="sng" dirty="0">
                <a:solidFill>
                  <a:schemeClr val="bg1"/>
                </a:solidFill>
                <a:highlight>
                  <a:srgbClr val="008080"/>
                </a:highlight>
                <a:latin typeface="Impact" panose="020B0806030902050204" pitchFamily="34" charset="0"/>
              </a:rPr>
              <a:t>AMEAÇA PSICOLÓGICA</a:t>
            </a:r>
            <a:r>
              <a:rPr lang="pt-BR" sz="2800" dirty="0">
                <a:solidFill>
                  <a:schemeClr val="bg1"/>
                </a:solidFill>
                <a:highlight>
                  <a:srgbClr val="008080"/>
                </a:highlight>
                <a:latin typeface="Impact" panose="020B0806030902050204" pitchFamily="34" charset="0"/>
              </a:rPr>
              <a:t> = BUSCA SOLUÇÃO</a:t>
            </a:r>
          </a:p>
          <a:p>
            <a:pPr marL="514350" indent="-514350">
              <a:lnSpc>
                <a:spcPct val="140000"/>
              </a:lnSpc>
              <a:buSzPct val="100000"/>
              <a:buFont typeface="Wingdings" pitchFamily="2" charset="2"/>
              <a:buChar char="§"/>
              <a:defRPr/>
            </a:pPr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BUSCA DE SOLUÇÃO E </a:t>
            </a:r>
            <a:r>
              <a:rPr lang="pt-BR" sz="2800" u="sng" dirty="0">
                <a:solidFill>
                  <a:schemeClr val="bg1"/>
                </a:solidFill>
                <a:highlight>
                  <a:srgbClr val="008080"/>
                </a:highlight>
                <a:latin typeface="Impact" panose="020B0806030902050204" pitchFamily="34" charset="0"/>
              </a:rPr>
              <a:t>JUSTIFICATIVA RACIONAL</a:t>
            </a:r>
            <a:r>
              <a:rPr lang="pt-BR" sz="2800" dirty="0">
                <a:solidFill>
                  <a:schemeClr val="bg1"/>
                </a:solidFill>
                <a:highlight>
                  <a:srgbClr val="008080"/>
                </a:highlight>
                <a:latin typeface="Impact" panose="020B0806030902050204" pitchFamily="34" charset="0"/>
              </a:rPr>
              <a:t> PARA </a:t>
            </a:r>
            <a:r>
              <a:rPr lang="pt-BR" sz="2800" u="sng" dirty="0">
                <a:solidFill>
                  <a:schemeClr val="bg1"/>
                </a:solidFill>
                <a:highlight>
                  <a:srgbClr val="008080"/>
                </a:highlight>
                <a:latin typeface="Impact" panose="020B0806030902050204" pitchFamily="34" charset="0"/>
              </a:rPr>
              <a:t>DEMANDAS EMOCIONAIS</a:t>
            </a:r>
          </a:p>
          <a:p>
            <a:pPr marL="514350" indent="-514350">
              <a:lnSpc>
                <a:spcPct val="140000"/>
              </a:lnSpc>
              <a:buSzPct val="100000"/>
              <a:buFont typeface="Wingdings" pitchFamily="2" charset="2"/>
              <a:buChar char="§"/>
              <a:defRPr/>
            </a:pPr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PEDIDO DE </a:t>
            </a:r>
            <a:r>
              <a:rPr lang="pt-BR" sz="2800" u="sng" dirty="0">
                <a:solidFill>
                  <a:schemeClr val="bg1"/>
                </a:solidFill>
                <a:highlight>
                  <a:srgbClr val="008080"/>
                </a:highlight>
                <a:latin typeface="Impact" panose="020B0806030902050204" pitchFamily="34" charset="0"/>
              </a:rPr>
              <a:t>AJUDA</a:t>
            </a:r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  </a:t>
            </a:r>
            <a:r>
              <a:rPr lang="pt-BR" sz="2000" dirty="0">
                <a:solidFill>
                  <a:schemeClr val="bg1"/>
                </a:solidFill>
                <a:latin typeface="Impact" panose="020B0806030902050204" pitchFamily="34" charset="0"/>
              </a:rPr>
              <a:t>( HELP  ! )</a:t>
            </a:r>
          </a:p>
          <a:p>
            <a:pPr marL="514350" indent="-514350">
              <a:lnSpc>
                <a:spcPct val="140000"/>
              </a:lnSpc>
              <a:buSzPct val="100000"/>
              <a:buFont typeface="Wingdings" pitchFamily="2" charset="2"/>
              <a:buChar char="§"/>
              <a:defRPr/>
            </a:pPr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BUSCA DE UMA COMPENSAÇÃO = </a:t>
            </a:r>
            <a:r>
              <a:rPr lang="pt-BR" sz="2800" u="sng" dirty="0">
                <a:solidFill>
                  <a:schemeClr val="bg1"/>
                </a:solidFill>
                <a:highlight>
                  <a:srgbClr val="008080"/>
                </a:highlight>
                <a:latin typeface="Impact" panose="020B0806030902050204" pitchFamily="34" charset="0"/>
              </a:rPr>
              <a:t>DESEJO DE REVERSÃO</a:t>
            </a:r>
          </a:p>
          <a:p>
            <a:pPr marL="514350" indent="-514350">
              <a:lnSpc>
                <a:spcPct val="140000"/>
              </a:lnSpc>
              <a:buSzPct val="100000"/>
              <a:buFont typeface="Wingdings" pitchFamily="2" charset="2"/>
              <a:buChar char="§"/>
              <a:defRPr/>
            </a:pPr>
            <a:r>
              <a:rPr lang="pt-BR" sz="2800" u="sng" dirty="0">
                <a:solidFill>
                  <a:schemeClr val="bg1"/>
                </a:solidFill>
                <a:highlight>
                  <a:srgbClr val="008080"/>
                </a:highlight>
                <a:latin typeface="Impact" panose="020B0806030902050204" pitchFamily="34" charset="0"/>
              </a:rPr>
              <a:t>NUNCA CONCORDE COM AS OBJEÇÕES</a:t>
            </a:r>
          </a:p>
          <a:p>
            <a:pPr marL="514350" indent="-514350">
              <a:lnSpc>
                <a:spcPct val="140000"/>
              </a:lnSpc>
              <a:buSzPct val="100000"/>
              <a:buFont typeface="Wingdings" pitchFamily="2" charset="2"/>
              <a:buChar char="§"/>
              <a:defRPr/>
            </a:pPr>
            <a:r>
              <a:rPr lang="pt-BR" sz="2800" u="sng" dirty="0">
                <a:solidFill>
                  <a:schemeClr val="bg1"/>
                </a:solidFill>
                <a:highlight>
                  <a:srgbClr val="008080"/>
                </a:highlight>
                <a:latin typeface="Impact" panose="020B0806030902050204" pitchFamily="34" charset="0"/>
              </a:rPr>
              <a:t>NUNCA CRITIQUE A POSTURA</a:t>
            </a:r>
          </a:p>
          <a:p>
            <a:pPr marL="514350" indent="-514350">
              <a:lnSpc>
                <a:spcPct val="140000"/>
              </a:lnSpc>
              <a:buSzPct val="100000"/>
              <a:buFont typeface="Wingdings" pitchFamily="2" charset="2"/>
              <a:buChar char="§"/>
              <a:defRPr/>
            </a:pPr>
            <a:r>
              <a:rPr lang="pt-BR" sz="2800" u="sng" dirty="0">
                <a:solidFill>
                  <a:schemeClr val="bg1"/>
                </a:solidFill>
                <a:latin typeface="Impact" panose="020B0806030902050204" pitchFamily="34" charset="0"/>
              </a:rPr>
              <a:t>É DIFERENTE DE </a:t>
            </a:r>
            <a:r>
              <a:rPr lang="pt-BR" sz="3600" u="sng" dirty="0">
                <a:solidFill>
                  <a:schemeClr val="bg1"/>
                </a:solidFill>
                <a:highlight>
                  <a:srgbClr val="FA59BF"/>
                </a:highlight>
                <a:latin typeface="Impact" panose="020B0806030902050204" pitchFamily="34" charset="0"/>
              </a:rPr>
              <a:t>SINAIS DE COMPRA</a:t>
            </a:r>
            <a:endParaRPr lang="pt-BR" sz="2800" u="sng" dirty="0">
              <a:solidFill>
                <a:schemeClr val="bg1"/>
              </a:solidFill>
              <a:highlight>
                <a:srgbClr val="FA59BF"/>
              </a:highlight>
              <a:latin typeface="Impact" panose="020B0806030902050204" pitchFamily="34" charset="0"/>
            </a:endParaRPr>
          </a:p>
          <a:p>
            <a:pPr marL="514350" indent="-514350">
              <a:lnSpc>
                <a:spcPct val="140000"/>
              </a:lnSpc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endParaRPr lang="pt-BR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746A00DA-D21B-F749-B285-553DF81A281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003509" y="2644170"/>
            <a:ext cx="757667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9600" b="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NEGOCIAÇÃO</a:t>
            </a:r>
            <a:endParaRPr lang="pt-BR" altLang="pt-BR" sz="9600" b="0" u="sng" dirty="0">
              <a:solidFill>
                <a:schemeClr val="bg2">
                  <a:lumMod val="90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08112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Line 2"/>
          <p:cNvSpPr>
            <a:spLocks noChangeShapeType="1"/>
          </p:cNvSpPr>
          <p:nvPr/>
        </p:nvSpPr>
        <p:spPr bwMode="auto">
          <a:xfrm>
            <a:off x="5711597" y="5259786"/>
            <a:ext cx="361831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128003" name="Line 3"/>
          <p:cNvSpPr>
            <a:spLocks noChangeShapeType="1"/>
          </p:cNvSpPr>
          <p:nvPr/>
        </p:nvSpPr>
        <p:spPr bwMode="auto">
          <a:xfrm>
            <a:off x="5711599" y="2721374"/>
            <a:ext cx="3673079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128004" name="Line 4"/>
          <p:cNvSpPr>
            <a:spLocks noChangeShapeType="1"/>
          </p:cNvSpPr>
          <p:nvPr/>
        </p:nvSpPr>
        <p:spPr bwMode="auto">
          <a:xfrm>
            <a:off x="5711597" y="3856039"/>
            <a:ext cx="361831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 sz="1350"/>
          </a:p>
        </p:txBody>
      </p:sp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5461325" y="3384467"/>
            <a:ext cx="3469481" cy="118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6236" tIns="28118" rIns="56236" bIns="28118"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000" i="1" dirty="0"/>
              <a:t>Realmente entendo sua colocação... </a:t>
            </a:r>
          </a:p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000" i="1" dirty="0"/>
              <a:t>Me colocando em seu lugar, lhe compreendo... </a:t>
            </a:r>
          </a:p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000" i="1" dirty="0"/>
              <a:t>Percebo o seu ponto de vista.</a:t>
            </a:r>
          </a:p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pt-BR" altLang="pt-BR" sz="2000" i="1" dirty="0"/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461325" y="1301908"/>
            <a:ext cx="3469481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6236" tIns="28118" rIns="56236" bIns="28118"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000" i="1" dirty="0"/>
              <a:t>Muito importante sua colocação, isto mostra que o Sr. Entendeu... </a:t>
            </a:r>
          </a:p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000" i="1" dirty="0"/>
              <a:t>Mostra que o Sr. tem visão! </a:t>
            </a:r>
          </a:p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000" i="1" dirty="0"/>
              <a:t>Pessoas rápidas é que fazem </a:t>
            </a:r>
          </a:p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000" i="1" dirty="0"/>
              <a:t>esta análise...</a:t>
            </a:r>
          </a:p>
        </p:txBody>
      </p:sp>
      <p:sp>
        <p:nvSpPr>
          <p:cNvPr id="128007" name="Text Box 7"/>
          <p:cNvSpPr txBox="1">
            <a:spLocks noChangeArrowheads="1"/>
          </p:cNvSpPr>
          <p:nvPr/>
        </p:nvSpPr>
        <p:spPr bwMode="auto">
          <a:xfrm>
            <a:off x="5538155" y="5234034"/>
            <a:ext cx="3442097" cy="118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6236" tIns="28118" rIns="56236" bIns="28118"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000" i="1" dirty="0"/>
              <a:t>Entretanto, </a:t>
            </a:r>
            <a:r>
              <a:rPr lang="pt-BR" altLang="pt-BR" sz="2000" i="1" dirty="0">
                <a:latin typeface="Arial Narrow" panose="020B0606020202030204" pitchFamily="34" charset="0"/>
              </a:rPr>
              <a:t>você </a:t>
            </a:r>
            <a:r>
              <a:rPr lang="pt-BR" altLang="pt-BR" sz="2000" i="1" dirty="0"/>
              <a:t>concorda que...? </a:t>
            </a:r>
          </a:p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000" i="1" dirty="0"/>
              <a:t>Por outro lado...?</a:t>
            </a:r>
          </a:p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000" i="1" dirty="0"/>
              <a:t>Em COMPENSAÇÃO...</a:t>
            </a:r>
          </a:p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endParaRPr lang="pt-BR" altLang="pt-BR" sz="2000" i="1" dirty="0"/>
          </a:p>
        </p:txBody>
      </p:sp>
      <p:sp>
        <p:nvSpPr>
          <p:cNvPr id="128008" name="AutoShape 8"/>
          <p:cNvSpPr>
            <a:spLocks noChangeArrowheads="1"/>
          </p:cNvSpPr>
          <p:nvPr/>
        </p:nvSpPr>
        <p:spPr bwMode="auto">
          <a:xfrm>
            <a:off x="1686394" y="1410999"/>
            <a:ext cx="4335652" cy="420290"/>
          </a:xfrm>
          <a:prstGeom prst="flowChartExtra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6236" tIns="28118" rIns="56236" bIns="28118"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dirty="0">
                <a:solidFill>
                  <a:srgbClr val="FF0000"/>
                </a:solidFill>
                <a:latin typeface="Gill Sans Ultra Bold" panose="020B0A02020104020203" pitchFamily="34" charset="77"/>
              </a:rPr>
              <a:t>ELOGIA</a:t>
            </a:r>
            <a:endParaRPr lang="pt-BR" altLang="pt-BR" sz="3600" dirty="0">
              <a:solidFill>
                <a:srgbClr val="FF0000"/>
              </a:solidFill>
              <a:latin typeface="Gill Sans Ultra Bold" panose="020B0A02020104020203" pitchFamily="34" charset="77"/>
            </a:endParaRPr>
          </a:p>
          <a:p>
            <a:pPr algn="ctr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400" i="1" dirty="0"/>
              <a:t>Valoriza</a:t>
            </a:r>
            <a:r>
              <a:rPr lang="pt-BR" altLang="pt-BR" sz="2800" dirty="0"/>
              <a:t> </a:t>
            </a:r>
          </a:p>
        </p:txBody>
      </p:sp>
      <p:sp>
        <p:nvSpPr>
          <p:cNvPr id="128009" name="AutoShape 9"/>
          <p:cNvSpPr>
            <a:spLocks noChangeArrowheads="1"/>
          </p:cNvSpPr>
          <p:nvPr/>
        </p:nvSpPr>
        <p:spPr bwMode="auto">
          <a:xfrm>
            <a:off x="1719501" y="5023293"/>
            <a:ext cx="4335652" cy="421481"/>
          </a:xfrm>
          <a:prstGeom prst="flowChartExtra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6236" tIns="28118" rIns="56236" bIns="28118"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8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REVERTE</a:t>
            </a:r>
            <a:endParaRPr lang="pt-BR" altLang="pt-BR" sz="2700" dirty="0">
              <a:solidFill>
                <a:srgbClr val="FF0000"/>
              </a:solidFill>
              <a:latin typeface="Gill Sans Ultra Bold" panose="020B0A02020104020203" pitchFamily="34" charset="77"/>
            </a:endParaRPr>
          </a:p>
          <a:p>
            <a:pPr algn="ctr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400" i="1" dirty="0"/>
              <a:t>Alterna</a:t>
            </a:r>
          </a:p>
        </p:txBody>
      </p:sp>
      <p:sp>
        <p:nvSpPr>
          <p:cNvPr id="128010" name="AutoShape 10"/>
          <p:cNvSpPr>
            <a:spLocks noChangeArrowheads="1"/>
          </p:cNvSpPr>
          <p:nvPr/>
        </p:nvSpPr>
        <p:spPr bwMode="auto">
          <a:xfrm>
            <a:off x="2038519" y="3191283"/>
            <a:ext cx="3673078" cy="420291"/>
          </a:xfrm>
          <a:prstGeom prst="flowChartExtra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6236" tIns="28118" rIns="56236" bIns="28118"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8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REPETE</a:t>
            </a:r>
            <a:endParaRPr lang="pt-BR" altLang="pt-BR" sz="2400" dirty="0">
              <a:solidFill>
                <a:srgbClr val="FF0000"/>
              </a:solidFill>
              <a:latin typeface="Gill Sans Ultra Bold" panose="020B0A02020104020203" pitchFamily="34" charset="77"/>
            </a:endParaRPr>
          </a:p>
          <a:p>
            <a:pPr algn="ctr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2400" i="1" dirty="0" err="1"/>
              <a:t>Empatiza</a:t>
            </a:r>
            <a:endParaRPr lang="pt-BR" altLang="pt-BR" sz="2100" i="1" dirty="0"/>
          </a:p>
        </p:txBody>
      </p:sp>
      <p:sp>
        <p:nvSpPr>
          <p:cNvPr id="128011" name="Text Box 11"/>
          <p:cNvSpPr txBox="1">
            <a:spLocks noChangeArrowheads="1"/>
          </p:cNvSpPr>
          <p:nvPr/>
        </p:nvSpPr>
        <p:spPr bwMode="auto">
          <a:xfrm>
            <a:off x="3998286" y="184263"/>
            <a:ext cx="7895175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pt-BR" altLang="pt-BR" sz="4000" b="0" dirty="0">
                <a:latin typeface="Impact" panose="020B0806030902050204" pitchFamily="34" charset="0"/>
                <a:cs typeface="Aharoni" panose="02010803020104030203" pitchFamily="2" charset="-79"/>
              </a:rPr>
              <a:t>PASSO 3:</a:t>
            </a:r>
            <a:r>
              <a:rPr lang="en-US" altLang="pt-BR" sz="4000" b="0" dirty="0">
                <a:latin typeface="Impact" panose="020B0806030902050204" pitchFamily="34" charset="0"/>
              </a:rPr>
              <a:t> </a:t>
            </a:r>
            <a:r>
              <a:rPr lang="en-US" altLang="pt-BR" sz="4800" b="0" u="sng" dirty="0">
                <a:solidFill>
                  <a:srgbClr val="FF0000"/>
                </a:solidFill>
                <a:latin typeface="Impact" panose="020B0806030902050204" pitchFamily="34" charset="0"/>
              </a:rPr>
              <a:t>CONTORNO DE OBJEÇÕES</a:t>
            </a:r>
            <a:endParaRPr lang="pt-BR" altLang="pt-BR" sz="4800" b="0" u="sng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5" name="Seta para baixo 14"/>
          <p:cNvSpPr/>
          <p:nvPr/>
        </p:nvSpPr>
        <p:spPr>
          <a:xfrm>
            <a:off x="3767771" y="2591097"/>
            <a:ext cx="441734" cy="59013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35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" name="Seta para baixo 15"/>
          <p:cNvSpPr/>
          <p:nvPr/>
        </p:nvSpPr>
        <p:spPr>
          <a:xfrm>
            <a:off x="3712632" y="4425160"/>
            <a:ext cx="441734" cy="5775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350" dirty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17" name="Imagem 16" descr="imagesCAL5960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80286" y="4938953"/>
            <a:ext cx="1322784" cy="92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imagesCAHW0IF8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41429" y="3123114"/>
            <a:ext cx="1671638" cy="105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 descr="imagesCAX0EJ7R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41429" y="1261476"/>
            <a:ext cx="1028700" cy="135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upo 6"/>
          <p:cNvGrpSpPr/>
          <p:nvPr/>
        </p:nvGrpSpPr>
        <p:grpSpPr>
          <a:xfrm>
            <a:off x="8515197" y="2333028"/>
            <a:ext cx="1610741" cy="3602740"/>
            <a:chOff x="5251805" y="1791565"/>
            <a:chExt cx="2147654" cy="4803652"/>
          </a:xfrm>
        </p:grpSpPr>
        <p:sp>
          <p:nvSpPr>
            <p:cNvPr id="4" name="Lágrima 3"/>
            <p:cNvSpPr/>
            <p:nvPr/>
          </p:nvSpPr>
          <p:spPr>
            <a:xfrm>
              <a:off x="5689887" y="1791565"/>
              <a:ext cx="1479263" cy="715963"/>
            </a:xfrm>
            <a:prstGeom prst="teardrop">
              <a:avLst>
                <a:gd name="adj" fmla="val 130094"/>
              </a:avLst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500" b="1" dirty="0"/>
            </a:p>
          </p:txBody>
        </p:sp>
        <p:sp>
          <p:nvSpPr>
            <p:cNvPr id="20" name="Lágrima 19"/>
            <p:cNvSpPr/>
            <p:nvPr/>
          </p:nvSpPr>
          <p:spPr>
            <a:xfrm>
              <a:off x="5662414" y="3468610"/>
              <a:ext cx="1631111" cy="786103"/>
            </a:xfrm>
            <a:prstGeom prst="teardrop">
              <a:avLst>
                <a:gd name="adj" fmla="val 130094"/>
              </a:avLst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500" b="1" dirty="0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5655221" y="3630830"/>
              <a:ext cx="174423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ENTENDO...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5898225" y="1916833"/>
              <a:ext cx="120563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LEGAL !</a:t>
              </a:r>
            </a:p>
          </p:txBody>
        </p:sp>
        <p:sp>
          <p:nvSpPr>
            <p:cNvPr id="23" name="Lágrima 22"/>
            <p:cNvSpPr/>
            <p:nvPr/>
          </p:nvSpPr>
          <p:spPr>
            <a:xfrm>
              <a:off x="5251805" y="5809114"/>
              <a:ext cx="1631111" cy="786103"/>
            </a:xfrm>
            <a:prstGeom prst="teardrop">
              <a:avLst>
                <a:gd name="adj" fmla="val 130094"/>
              </a:avLst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500" b="1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5429100" y="5920132"/>
              <a:ext cx="145381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PORÉM...</a:t>
              </a:r>
            </a:p>
          </p:txBody>
        </p:sp>
      </p:grpSp>
      <p:sp>
        <p:nvSpPr>
          <p:cNvPr id="25" name="CaixaDeTexto 2">
            <a:extLst>
              <a:ext uri="{FF2B5EF4-FFF2-40B4-BE49-F238E27FC236}">
                <a16:creationId xmlns:a16="http://schemas.microsoft.com/office/drawing/2014/main" id="{4BA3D1DE-8C97-784E-9231-4EF089D0AB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003509" y="2644170"/>
            <a:ext cx="757667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9600" b="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NEGOCIAÇÃO</a:t>
            </a:r>
            <a:endParaRPr lang="pt-BR" altLang="pt-BR" sz="9600" b="0" u="sng" dirty="0">
              <a:solidFill>
                <a:schemeClr val="bg2">
                  <a:lumMod val="90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707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78" name="Grupo 3"/>
          <p:cNvGrpSpPr>
            <a:grpSpLocks/>
          </p:cNvGrpSpPr>
          <p:nvPr/>
        </p:nvGrpSpPr>
        <p:grpSpPr bwMode="auto">
          <a:xfrm>
            <a:off x="2132414" y="667736"/>
            <a:ext cx="8340324" cy="3743596"/>
            <a:chOff x="323528" y="874780"/>
            <a:chExt cx="8569302" cy="4991814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3" name="Retângulo 2"/>
            <p:cNvSpPr/>
            <p:nvPr/>
          </p:nvSpPr>
          <p:spPr>
            <a:xfrm>
              <a:off x="323528" y="3778362"/>
              <a:ext cx="8569302" cy="20882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  <a:defRPr/>
              </a:pPr>
              <a:endParaRPr lang="pt-BR" sz="135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84994" name="Text Box 2"/>
            <p:cNvSpPr txBox="1">
              <a:spLocks noChangeArrowheads="1"/>
            </p:cNvSpPr>
            <p:nvPr/>
          </p:nvSpPr>
          <p:spPr bwMode="auto">
            <a:xfrm>
              <a:off x="323528" y="874780"/>
              <a:ext cx="8279894" cy="4678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5400" b="1" dirty="0">
                  <a:solidFill>
                    <a:schemeClr val="bg1"/>
                  </a:solidFill>
                </a:rPr>
                <a:t>“</a:t>
              </a:r>
              <a:r>
                <a:rPr lang="pt-BR" sz="6600" dirty="0">
                  <a:latin typeface="Impact" panose="020B0806030902050204" pitchFamily="34" charset="0"/>
                </a:rPr>
                <a:t>REVERTE</a:t>
              </a:r>
              <a:r>
                <a:rPr lang="pt-BR" sz="5400" b="1" dirty="0"/>
                <a:t>”</a:t>
              </a:r>
              <a:endParaRPr lang="pt-BR" sz="4000" b="1" i="1" dirty="0"/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4000" b="1" dirty="0"/>
                <a:t>“</a:t>
              </a:r>
              <a:r>
                <a:rPr lang="pt-BR" sz="4000" b="1" i="1" dirty="0"/>
                <a:t>MINHOCA</a:t>
              </a:r>
              <a:r>
                <a:rPr lang="pt-BR" sz="4000" b="1" dirty="0"/>
                <a:t>” na Objeção ao </a:t>
              </a:r>
              <a:r>
                <a:rPr lang="pt-BR" sz="4400" b="1" dirty="0"/>
                <a:t>PREÇO</a:t>
              </a:r>
              <a:r>
                <a:rPr lang="pt-BR" sz="4000" b="1" dirty="0"/>
                <a:t>:</a:t>
              </a:r>
            </a:p>
            <a:p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pt-BR" sz="3000" b="1" i="1" dirty="0">
                  <a:solidFill>
                    <a:schemeClr val="bg1"/>
                  </a:solidFill>
                </a:rPr>
                <a:t>ELOGIA   -&gt;  REPETE  -&gt; </a:t>
              </a:r>
              <a:r>
                <a:rPr lang="pt-BR" sz="3300" b="1" dirty="0">
                  <a:solidFill>
                    <a:schemeClr val="bg1"/>
                  </a:solidFill>
                </a:rPr>
                <a:t> </a:t>
              </a:r>
              <a:r>
                <a:rPr lang="pt-BR" sz="6000" b="1" dirty="0">
                  <a:solidFill>
                    <a:schemeClr val="bg1"/>
                  </a:solidFill>
                </a:rPr>
                <a:t>+  -  x  /</a:t>
              </a:r>
              <a:endParaRPr lang="pt-BR" sz="877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Chave dupla 3"/>
          <p:cNvSpPr/>
          <p:nvPr/>
        </p:nvSpPr>
        <p:spPr>
          <a:xfrm rot="16200000">
            <a:off x="7594202" y="2386161"/>
            <a:ext cx="1004426" cy="2484278"/>
          </a:xfrm>
          <a:prstGeom prst="bracePair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1" name="Imagem 10" descr="imagesCAL5960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0480" y="4153485"/>
            <a:ext cx="2322258" cy="137909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2" name="Imagem 11" descr="imagesCAHW0IF8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1838" y="4027591"/>
            <a:ext cx="1010058" cy="104626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3" name="Imagem 12" descr="imagesCAX0EJ7R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9329" y="4027592"/>
            <a:ext cx="1100129" cy="102572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9" name="Grupo 8"/>
          <p:cNvGrpSpPr/>
          <p:nvPr/>
        </p:nvGrpSpPr>
        <p:grpSpPr>
          <a:xfrm>
            <a:off x="2241146" y="4856357"/>
            <a:ext cx="5886457" cy="1525711"/>
            <a:chOff x="-3601996" y="6325273"/>
            <a:chExt cx="6013090" cy="1070071"/>
          </a:xfrm>
        </p:grpSpPr>
        <p:sp>
          <p:nvSpPr>
            <p:cNvPr id="10" name="Lágrima 9"/>
            <p:cNvSpPr/>
            <p:nvPr/>
          </p:nvSpPr>
          <p:spPr>
            <a:xfrm>
              <a:off x="-3601996" y="6679381"/>
              <a:ext cx="1479263" cy="715963"/>
            </a:xfrm>
            <a:prstGeom prst="teardrop">
              <a:avLst>
                <a:gd name="adj" fmla="val 130094"/>
              </a:avLst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500" b="1" dirty="0"/>
            </a:p>
          </p:txBody>
        </p:sp>
        <p:sp>
          <p:nvSpPr>
            <p:cNvPr id="14" name="Lágrima 13"/>
            <p:cNvSpPr/>
            <p:nvPr/>
          </p:nvSpPr>
          <p:spPr>
            <a:xfrm>
              <a:off x="-1689467" y="6609242"/>
              <a:ext cx="1631111" cy="786102"/>
            </a:xfrm>
            <a:prstGeom prst="teardrop">
              <a:avLst>
                <a:gd name="adj" fmla="val 130094"/>
              </a:avLst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500" b="1" dirty="0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-1621986" y="6804649"/>
              <a:ext cx="1662378" cy="3237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ENTENDO</a:t>
              </a:r>
              <a:r>
                <a:rPr lang="pt-BR" b="1" dirty="0">
                  <a:solidFill>
                    <a:schemeClr val="bg1"/>
                  </a:solidFill>
                </a:rPr>
                <a:t>...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-3421212" y="6804649"/>
              <a:ext cx="1260736" cy="366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/>
                  </a:solidFill>
                </a:rPr>
                <a:t>LEGAL</a:t>
              </a:r>
              <a:r>
                <a:rPr lang="pt-BR" b="1" dirty="0">
                  <a:solidFill>
                    <a:schemeClr val="bg1"/>
                  </a:solidFill>
                </a:rPr>
                <a:t> !</a:t>
              </a:r>
            </a:p>
          </p:txBody>
        </p:sp>
        <p:sp>
          <p:nvSpPr>
            <p:cNvPr id="17" name="Lágrima 16"/>
            <p:cNvSpPr/>
            <p:nvPr/>
          </p:nvSpPr>
          <p:spPr>
            <a:xfrm>
              <a:off x="549407" y="6325273"/>
              <a:ext cx="1823486" cy="954228"/>
            </a:xfrm>
            <a:prstGeom prst="teardrop">
              <a:avLst>
                <a:gd name="adj" fmla="val 130094"/>
              </a:avLst>
            </a:prstGeom>
            <a:solidFill>
              <a:srgbClr val="FF00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100" b="1" dirty="0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575143" y="6509998"/>
              <a:ext cx="1835951" cy="41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PORÉM...</a:t>
              </a:r>
            </a:p>
          </p:txBody>
        </p:sp>
      </p:grpSp>
      <p:sp>
        <p:nvSpPr>
          <p:cNvPr id="19" name="CaixaDeTexto 2">
            <a:extLst>
              <a:ext uri="{FF2B5EF4-FFF2-40B4-BE49-F238E27FC236}">
                <a16:creationId xmlns:a16="http://schemas.microsoft.com/office/drawing/2014/main" id="{103C6F87-80AD-2245-9FA4-D17B0747C58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003509" y="2644170"/>
            <a:ext cx="757667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pt-BR" altLang="pt-BR" sz="9600" b="0" dirty="0">
                <a:solidFill>
                  <a:schemeClr val="bg2">
                    <a:lumMod val="9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NEGOCIAÇÃO</a:t>
            </a:r>
            <a:endParaRPr lang="pt-BR" altLang="pt-BR" sz="9600" b="0" u="sng" dirty="0">
              <a:solidFill>
                <a:schemeClr val="bg2">
                  <a:lumMod val="90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4626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CF29A7B-B400-FB4D-A754-158469CAC38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0630" y="-306178"/>
            <a:ext cx="12296833" cy="71676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540C6FD-DCF5-ACD9-2D61-809EFCDA6984}"/>
              </a:ext>
            </a:extLst>
          </p:cNvPr>
          <p:cNvSpPr/>
          <p:nvPr/>
        </p:nvSpPr>
        <p:spPr>
          <a:xfrm>
            <a:off x="332510" y="463137"/>
            <a:ext cx="831272" cy="5118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/>
          </a:p>
          <a:p>
            <a:pPr algn="ctr"/>
            <a:r>
              <a:rPr lang="pt-BR" sz="4400" b="1" dirty="0"/>
              <a:t>+</a:t>
            </a:r>
          </a:p>
          <a:p>
            <a:pPr algn="ctr"/>
            <a:endParaRPr lang="pt-BR" sz="2000" b="1" dirty="0"/>
          </a:p>
          <a:p>
            <a:pPr algn="ctr"/>
            <a:r>
              <a:rPr lang="pt-BR" sz="4400" b="1" dirty="0"/>
              <a:t>_</a:t>
            </a:r>
          </a:p>
          <a:p>
            <a:pPr algn="ctr"/>
            <a:endParaRPr lang="pt-BR" sz="3200" b="1" dirty="0"/>
          </a:p>
          <a:p>
            <a:pPr algn="ctr"/>
            <a:endParaRPr lang="pt-BR" b="1" dirty="0"/>
          </a:p>
          <a:p>
            <a:pPr algn="ctr"/>
            <a:r>
              <a:rPr lang="pt-BR" sz="3200" b="1" dirty="0" err="1"/>
              <a:t>X</a:t>
            </a:r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endParaRPr lang="pt-BR" sz="3200" b="1" dirty="0"/>
          </a:p>
          <a:p>
            <a:pPr algn="ctr"/>
            <a:r>
              <a:rPr lang="pt-BR" sz="3200" b="1" dirty="0"/>
              <a:t>/</a:t>
            </a:r>
          </a:p>
          <a:p>
            <a:pPr algn="ctr"/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9746248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895" name="Group 39"/>
          <p:cNvGraphicFramePr>
            <a:graphicFrameLocks noGrp="1"/>
          </p:cNvGraphicFramePr>
          <p:nvPr/>
        </p:nvGraphicFramePr>
        <p:xfrm>
          <a:off x="0" y="2"/>
          <a:ext cx="12192000" cy="6857998"/>
        </p:xfrm>
        <a:graphic>
          <a:graphicData uri="http://schemas.openxmlformats.org/drawingml/2006/table">
            <a:tbl>
              <a:tblPr/>
              <a:tblGrid>
                <a:gridCol w="382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6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OBJEÇÕES COMUNS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CAMINHOS &amp; ARGUMENTOS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8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ATENDIMENTO RUIM...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Vamos providenciar ajuste.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O  Gerente poderá intermediar e acompanhar.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QUERO COMPRAR SEM NOTA...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+ Segurança – Risco + Seriedade </a:t>
                      </a: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  <a:sym typeface="Symbol" pitchFamily="18" charset="2"/>
                        </a:rPr>
                        <a:t>=</a:t>
                      </a: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  </a:t>
                      </a: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  <a:sym typeface="Symbol" pitchFamily="18" charset="2"/>
                        </a:rPr>
                        <a:t>Crescimento.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  <a:sym typeface="Symbol" pitchFamily="18" charset="2"/>
                        </a:rPr>
                        <a:t>Autuações denigrem a imagem, geram multas e prejuízos</a:t>
                      </a:r>
                      <a:endParaRPr kumimoji="0" lang="pt-B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69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ATRASO NA ENTREGA...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Podem haver períodos críticos, vamos antecipar?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Estamos regularizando processo de logística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Programação  com previsão de compra antecipa problemas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Rigor nas especificações, no </a:t>
                      </a:r>
                      <a:r>
                        <a:rPr kumimoji="0" lang="pt-B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check</a:t>
                      </a: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pt-B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list</a:t>
                      </a: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 de requisitos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0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ACORDO DE PREÇOS...</a:t>
                      </a:r>
                      <a:endParaRPr kumimoji="0" lang="pt-B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O líder de mercado é copiado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O segmento e mercado geram certos padrões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QUER  DESCONTO ANTES DE DEFINIR QUANTIDADE...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Proporcionalidade, quanto maior for o volume, maior poderá ser o desconto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Desconto não é brinde ou presente: Ele é fruto de uma troca ...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8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COBRANÇA E PRAZO APERTADO...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Pagamentos no prazo não dá problemas no futuro...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Sugerir novos prazos, posição de crédito, ou avisar antes do vencimento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8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DEMORA NO RETORNO DA  PROPOSTA 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Times New Roman" pitchFamily="18" charset="0"/>
                      </a:endParaRP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Somos criteriosos na análise de situações comerciais.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Compensar o tempo da negociação na agilidade de entrega.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511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Critério nos procedimentos resulta em aumento da assertividade .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8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ESTOU ASSEDIADO POR OUTROS...</a:t>
                      </a:r>
                      <a:endParaRPr kumimoji="0" lang="pt-B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1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>
                          <a:tab pos="182563" algn="l"/>
                        </a:tabLst>
                      </a:pP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Estudaremos o caso com atenção para buscar a melhor alternativa, promovendo, fazendo um novo </a:t>
                      </a:r>
                      <a:r>
                        <a:rPr kumimoji="0" lang="pt-B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mix</a:t>
                      </a:r>
                      <a:r>
                        <a:rPr kumimoji="0" lang="pt-B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 /pacote tecnológico, expondo melhor a qualidade do serviço e do produto, sugerindo ações de relacionamento</a:t>
                      </a:r>
                    </a:p>
                  </a:txBody>
                  <a:tcPr marT="45722" marB="457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445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RESPONSETYPE" val="Slide"/>
  <p:tag name="ARS_SLIDE_ISRESPONSED" val="1"/>
  <p:tag name="ARS_SLIDE_DUENO" val="100"/>
  <p:tag name="ARS_SLIDE_PARTICIPANTNUM" val="100"/>
  <p:tag name="ARS_SLIDE_SUBMITNUM" val="0"/>
  <p:tag name="ARS_SLIDE_CORRECTNUM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RESPONSETYPE" val="Slide"/>
  <p:tag name="ARS_SLIDE_ISRESPONSED" val="1"/>
  <p:tag name="ARS_SLIDE_DUENO" val="100"/>
  <p:tag name="ARS_SLIDE_PARTICIPANTNUM" val="100"/>
  <p:tag name="ARS_SLIDE_SUBMITNUM" val="0"/>
  <p:tag name="ARS_SLIDE_CORRECTNUM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RESPONSETYPE" val="Slide"/>
  <p:tag name="ARS_SLIDE_ISRESPONSED" val="1"/>
  <p:tag name="ARS_SLIDE_DUENO" val="100"/>
  <p:tag name="ARS_SLIDE_PARTICIPANTNUM" val="100"/>
  <p:tag name="ARS_SLIDE_SUBMITNUM" val="0"/>
  <p:tag name="ARS_SLIDE_CORRECTNUM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  <p:tag name="ARS_SLIDE_ISRESPONSED" val="1"/>
  <p:tag name="ARS_SLIDE_DUENO" val="100"/>
  <p:tag name="ARS_SLIDE_PARTICIPANTNUM" val="100"/>
  <p:tag name="ARS_SLIDE_SUBMITNUM" val="0"/>
  <p:tag name="ARS_SLIDE_CORRECTNUM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  <p:tag name="ARS_SLIDE_ISRESPONSED" val="1"/>
  <p:tag name="ARS_SLIDE_DUENO" val="100"/>
  <p:tag name="ARS_SLIDE_PARTICIPANTNUM" val="100"/>
  <p:tag name="ARS_SLIDE_SUBMITNUM" val="0"/>
  <p:tag name="ARS_SLIDE_CORRECTNUM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_ISRESPONSED" val="1"/>
  <p:tag name="ARS_SLIDE_DUENO" val="100"/>
  <p:tag name="ARS_SLIDE_PARTICIPANTNUM" val="100"/>
  <p:tag name="ARS_SLIDE_SUBMITNUM" val="0"/>
  <p:tag name="ARS_SLIDE_CORRECTNUM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RESPONSETYPE" val="Slid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RESPONSETYPE" val="Slide"/>
  <p:tag name="ARS_SLIDE_ISRESPONSED" val="1"/>
  <p:tag name="ARS_SLIDE_DUENO" val="100"/>
  <p:tag name="ARS_SLIDE_PARTICIPANTNUM" val="100"/>
  <p:tag name="ARS_SLIDE_SUBMITNUM" val="0"/>
  <p:tag name="ARS_SLIDE_CORRECTNUM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RESPONSETYPE" val="Slide"/>
  <p:tag name="ARS_SLIDE_ISRESPONSED" val="1"/>
  <p:tag name="ARS_SLIDE_DUENO" val="100"/>
  <p:tag name="ARS_SLIDE_PARTICIPANTNUM" val="100"/>
  <p:tag name="ARS_SLIDE_SUBMITNUM" val="0"/>
  <p:tag name="ARS_SLIDE_CORRECTNUM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RESPONSETYPE" val="Slide"/>
  <p:tag name="ARS_SLIDE_ISRESPONSED" val="1"/>
  <p:tag name="ARS_SLIDE_DUENO" val="100"/>
  <p:tag name="ARS_SLIDE_PARTICIPANTNUM" val="100"/>
  <p:tag name="ARS_SLIDE_SUBMITNUM" val="0"/>
  <p:tag name="ARS_SLIDE_CORRECTNUM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SLIDE_ISRESPONSED" val="1"/>
  <p:tag name="ARS_SLIDE_DUENO" val="100"/>
  <p:tag name="ARS_SLIDE_PARTICIPANTNUM" val="100"/>
  <p:tag name="ARS_SLIDE_SUBMITNUM" val="0"/>
  <p:tag name="ARS_SLIDE_CORRECTNUM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SLIDE_ISRESPONSED" val="1"/>
  <p:tag name="ARS_SLIDE_DUENO" val="100"/>
  <p:tag name="ARS_SLIDE_PARTICIPANTNUM" val="100"/>
  <p:tag name="ARS_SLIDE_SUBMITNUM" val="0"/>
  <p:tag name="ARS_SLIDE_CORRECTNUM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SLIDE_ISRESPONSED" val="1"/>
  <p:tag name="ARS_SLIDE_DUENO" val="100"/>
  <p:tag name="ARS_SLIDE_PARTICIPANTNUM" val="100"/>
  <p:tag name="ARS_SLIDE_SUBMITNUM" val="0"/>
  <p:tag name="ARS_SLIDE_CORRECTNUM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SLIDETITLE_AUTOSE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RESPONSETYPE" val="Slide"/>
  <p:tag name="ARS_CHARTPARA_DATAFORMAT" val="ltNumberValue"/>
  <p:tag name="ARS_CHARTPARA_SHOWTIME" val="csStop"/>
  <p:tag name="ARS_CHARTPARA_DATAPERCENTBASE" val="crParticipant"/>
  <p:tag name="ARS_CHARTPARA_SHOW3D" val="0"/>
  <p:tag name="ARS_SLIDE_ISRESPONSED" val="1"/>
  <p:tag name="ARS_SLIDE_DUENO" val="100"/>
  <p:tag name="ARS_SLIDE_PARTICIPANTNUM" val="100"/>
  <p:tag name="ARS_SLIDE_SUBMITNUM" val="0"/>
  <p:tag name="ARS_SLIDE_CORRECTNUM" val="0"/>
</p:tagLst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9076</TotalTime>
  <Words>6360</Words>
  <Application>Microsoft Macintosh PowerPoint</Application>
  <PresentationFormat>Widescreen</PresentationFormat>
  <Paragraphs>2038</Paragraphs>
  <Slides>122</Slides>
  <Notes>28</Notes>
  <HiddenSlides>8</HiddenSlides>
  <MMClips>0</MMClips>
  <ScaleCrop>false</ScaleCrop>
  <HeadingPairs>
    <vt:vector size="8" baseType="variant">
      <vt:variant>
        <vt:lpstr>Fontes usadas</vt:lpstr>
      </vt:variant>
      <vt:variant>
        <vt:i4>19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122</vt:i4>
      </vt:variant>
    </vt:vector>
  </HeadingPairs>
  <TitlesOfParts>
    <vt:vector size="143" baseType="lpstr">
      <vt:lpstr>Arial</vt:lpstr>
      <vt:lpstr>Arial Black</vt:lpstr>
      <vt:lpstr>Arial Narrow</vt:lpstr>
      <vt:lpstr>Ayuthaya</vt:lpstr>
      <vt:lpstr>Bernard MT Condensed</vt:lpstr>
      <vt:lpstr>Calibri</vt:lpstr>
      <vt:lpstr>Calibri Light</vt:lpstr>
      <vt:lpstr>Chalkduster</vt:lpstr>
      <vt:lpstr>DIN Condensed</vt:lpstr>
      <vt:lpstr>Eras Medium ITC</vt:lpstr>
      <vt:lpstr>Gill Sans Ultra Bold</vt:lpstr>
      <vt:lpstr>Haettenschweiler</vt:lpstr>
      <vt:lpstr>Impact</vt:lpstr>
      <vt:lpstr>Tahoma</vt:lpstr>
      <vt:lpstr>Times New Roman</vt:lpstr>
      <vt:lpstr>Uni Neue</vt:lpstr>
      <vt:lpstr>Uni Neue Heavy</vt:lpstr>
      <vt:lpstr>Wingdings</vt:lpstr>
      <vt:lpstr>Wingdings 3</vt:lpstr>
      <vt:lpstr>Tema do Office</vt:lpstr>
      <vt:lpstr>CorelDRAW</vt:lpstr>
      <vt:lpstr>EXCELÊNCIA NA EXECUÇÃO  BRASIL DOS PARAFUSOS  2022 </vt:lpstr>
      <vt:lpstr>Apresentação do PowerPoint</vt:lpstr>
      <vt:lpstr>Apresentação do PowerPoint</vt:lpstr>
      <vt:lpstr>Apresentação do PowerPoint</vt:lpstr>
      <vt:lpstr>Apresentação do PowerPoint</vt:lpstr>
      <vt:lpstr>PAUTA INDIVIDUAL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PREMISSA 1 DA GESTÃO DA CARTEIRA: CLIENTES GERAM RETORNOS DIFERENTES PARA A EMPRESA SEGUNDO O CUSTO DE SERVIR...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MENSAGEM FINAL DIA 1</vt:lpstr>
      <vt:lpstr>Apresentação do PowerPoint</vt:lpstr>
      <vt:lpstr>EXCELÊNCIA NA EXECUÇÃO  BRASIL DOS PARAFUSOS  2022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 DE  ABORDAGEM PERSUASIVA PRODUTO ALVO: </vt:lpstr>
      <vt:lpstr>EXERCÍCIO DE  OBJEÇÕES PRODUTO ALVO: </vt:lpstr>
      <vt:lpstr>Apresentação do PowerPoint</vt:lpstr>
      <vt:lpstr>Apresentação do PowerPoint</vt:lpstr>
      <vt:lpstr>PAUTA INDIVIDUAL</vt:lpstr>
      <vt:lpstr>MENSAGEM FINAL DIA 2</vt:lpstr>
      <vt:lpstr>Apresentação do PowerPoint</vt:lpstr>
      <vt:lpstr>Apresentação do PowerPoint</vt:lpstr>
      <vt:lpstr>ANEXOS</vt:lpstr>
      <vt:lpstr>PAUTA INDIVIDUAL</vt:lpstr>
      <vt:lpstr>Apresentação do PowerPoint</vt:lpstr>
      <vt:lpstr>Apresentação do PowerPoint</vt:lpstr>
      <vt:lpstr>EXERCÍCIO DE  ABORDAGEM PERSUASIVA PRODUTO ALVO: </vt:lpstr>
      <vt:lpstr>EXERCÍCIO DE  OBJEÇÕES PRODUTO ALVO: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ALLCON | Clóvis Lumertz</dc:creator>
  <cp:lastModifiedBy>ALLCON | Clóvis Lumertz</cp:lastModifiedBy>
  <cp:revision>96</cp:revision>
  <dcterms:created xsi:type="dcterms:W3CDTF">2020-06-30T16:09:41Z</dcterms:created>
  <dcterms:modified xsi:type="dcterms:W3CDTF">2022-07-05T10:30:08Z</dcterms:modified>
</cp:coreProperties>
</file>